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4" r:id="rId2"/>
  </p:sldMasterIdLst>
  <p:notesMasterIdLst>
    <p:notesMasterId r:id="rId15"/>
  </p:notesMasterIdLst>
  <p:handoutMasterIdLst>
    <p:handoutMasterId r:id="rId16"/>
  </p:handoutMasterIdLst>
  <p:sldIdLst>
    <p:sldId id="312" r:id="rId3"/>
    <p:sldId id="295" r:id="rId4"/>
    <p:sldId id="310" r:id="rId5"/>
    <p:sldId id="296" r:id="rId6"/>
    <p:sldId id="297" r:id="rId7"/>
    <p:sldId id="301" r:id="rId8"/>
    <p:sldId id="305" r:id="rId9"/>
    <p:sldId id="306" r:id="rId10"/>
    <p:sldId id="308" r:id="rId11"/>
    <p:sldId id="309" r:id="rId12"/>
    <p:sldId id="313" r:id="rId13"/>
    <p:sldId id="314"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07" autoAdjust="0"/>
  </p:normalViewPr>
  <p:slideViewPr>
    <p:cSldViewPr>
      <p:cViewPr>
        <p:scale>
          <a:sx n="100" d="100"/>
          <a:sy n="100" d="100"/>
        </p:scale>
        <p:origin x="-1194"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A287B4-E653-40DF-A172-A4238F903A70}" type="datetimeFigureOut">
              <a:rPr lang="pt-BR" smtClean="0"/>
              <a:t>04/04/2017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7B847A-CCF6-49B9-9C30-F6A5D931DF2F}" type="slidenum">
              <a:rPr lang="pt-BR" smtClean="0"/>
              <a:t>‹nº›</a:t>
            </a:fld>
            <a:endParaRPr lang="pt-B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4C4AEE-557E-4153-8FC8-067A1927CAD5}" type="datetimeFigureOut">
              <a:rPr lang="pt-BR" smtClean="0"/>
              <a:pPr/>
              <a:t>04/04/2017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985F2-010E-4C17-9DB8-8BF026391B87}" type="slidenum">
              <a:rPr lang="pt-BR" smtClean="0"/>
              <a:pPr/>
              <a:t>‹nº›</a:t>
            </a:fld>
            <a:endParaRPr lang="pt-BR"/>
          </a:p>
        </p:txBody>
      </p:sp>
    </p:spTree>
    <p:extLst>
      <p:ext uri="{BB962C8B-B14F-4D97-AF65-F5344CB8AC3E}">
        <p14:creationId xmlns="" xmlns:p14="http://schemas.microsoft.com/office/powerpoint/2010/main" val="13333729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Geneva" charset="-128"/>
              </a:defRPr>
            </a:lvl1pPr>
            <a:lvl2pPr marL="742950" indent="-285750">
              <a:defRPr sz="2400">
                <a:solidFill>
                  <a:schemeClr val="tx1"/>
                </a:solidFill>
                <a:latin typeface="Arial" pitchFamily="34" charset="0"/>
                <a:ea typeface="Geneva" charset="-128"/>
              </a:defRPr>
            </a:lvl2pPr>
            <a:lvl3pPr marL="1143000" indent="-228600">
              <a:defRPr sz="2400">
                <a:solidFill>
                  <a:schemeClr val="tx1"/>
                </a:solidFill>
                <a:latin typeface="Arial" pitchFamily="34" charset="0"/>
                <a:ea typeface="Geneva" charset="-128"/>
              </a:defRPr>
            </a:lvl3pPr>
            <a:lvl4pPr marL="1600200" indent="-228600">
              <a:defRPr sz="2400">
                <a:solidFill>
                  <a:schemeClr val="tx1"/>
                </a:solidFill>
                <a:latin typeface="Arial" pitchFamily="34" charset="0"/>
                <a:ea typeface="Geneva" charset="-128"/>
              </a:defRPr>
            </a:lvl4pPr>
            <a:lvl5pPr marL="2057400" indent="-228600">
              <a:defRPr sz="2400">
                <a:solidFill>
                  <a:schemeClr val="tx1"/>
                </a:solidFill>
                <a:latin typeface="Arial" pitchFamily="34" charset="0"/>
                <a:ea typeface="Geneva" charset="-128"/>
              </a:defRPr>
            </a:lvl5pPr>
            <a:lvl6pPr marL="2514600" indent="-228600" eaLnBrk="0" fontAlgn="base" hangingPunct="0">
              <a:spcBef>
                <a:spcPct val="0"/>
              </a:spcBef>
              <a:spcAft>
                <a:spcPct val="0"/>
              </a:spcAft>
              <a:defRPr sz="2400">
                <a:solidFill>
                  <a:schemeClr val="tx1"/>
                </a:solidFill>
                <a:latin typeface="Arial" pitchFamily="34" charset="0"/>
                <a:ea typeface="Geneva" charset="-128"/>
              </a:defRPr>
            </a:lvl6pPr>
            <a:lvl7pPr marL="2971800" indent="-228600" eaLnBrk="0" fontAlgn="base" hangingPunct="0">
              <a:spcBef>
                <a:spcPct val="0"/>
              </a:spcBef>
              <a:spcAft>
                <a:spcPct val="0"/>
              </a:spcAft>
              <a:defRPr sz="2400">
                <a:solidFill>
                  <a:schemeClr val="tx1"/>
                </a:solidFill>
                <a:latin typeface="Arial" pitchFamily="34" charset="0"/>
                <a:ea typeface="Geneva" charset="-128"/>
              </a:defRPr>
            </a:lvl7pPr>
            <a:lvl8pPr marL="3429000" indent="-228600" eaLnBrk="0" fontAlgn="base" hangingPunct="0">
              <a:spcBef>
                <a:spcPct val="0"/>
              </a:spcBef>
              <a:spcAft>
                <a:spcPct val="0"/>
              </a:spcAft>
              <a:defRPr sz="2400">
                <a:solidFill>
                  <a:schemeClr val="tx1"/>
                </a:solidFill>
                <a:latin typeface="Arial" pitchFamily="34" charset="0"/>
                <a:ea typeface="Geneva" charset="-128"/>
              </a:defRPr>
            </a:lvl8pPr>
            <a:lvl9pPr marL="3886200" indent="-228600" eaLnBrk="0" fontAlgn="base" hangingPunct="0">
              <a:spcBef>
                <a:spcPct val="0"/>
              </a:spcBef>
              <a:spcAft>
                <a:spcPct val="0"/>
              </a:spcAft>
              <a:defRPr sz="2400">
                <a:solidFill>
                  <a:schemeClr val="tx1"/>
                </a:solidFill>
                <a:latin typeface="Arial" pitchFamily="34" charset="0"/>
                <a:ea typeface="Geneva" charset="-128"/>
              </a:defRPr>
            </a:lvl9pPr>
          </a:lstStyle>
          <a:p>
            <a:fld id="{40B09AFD-1CB1-4447-BB20-6486C0411213}" type="slidenum">
              <a:rPr lang="en-US" altLang="en-US" sz="1200">
                <a:solidFill>
                  <a:prstClr val="black"/>
                </a:solidFill>
              </a:rPr>
              <a:pPr/>
              <a:t>1</a:t>
            </a:fld>
            <a:endParaRPr lang="en-US" altLang="en-US" sz="1200" dirty="0">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err="1" smtClean="0">
                <a:latin typeface="Arial" pitchFamily="34" charset="0"/>
                <a:ea typeface="Geneva" charset="-128"/>
              </a:rPr>
              <a:t>Estimado</a:t>
            </a:r>
            <a:r>
              <a:rPr lang="en-US" altLang="en-US" dirty="0" smtClean="0">
                <a:latin typeface="Arial" pitchFamily="34" charset="0"/>
                <a:ea typeface="Geneva" charset="-128"/>
              </a:rPr>
              <a:t> </a:t>
            </a:r>
            <a:r>
              <a:rPr lang="en-US" altLang="en-US" dirty="0" err="1" smtClean="0">
                <a:latin typeface="Arial" pitchFamily="34" charset="0"/>
                <a:ea typeface="Geneva" charset="-128"/>
              </a:rPr>
              <a:t>Senhoras</a:t>
            </a:r>
            <a:r>
              <a:rPr lang="en-US" altLang="en-US" baseline="0" dirty="0" smtClean="0">
                <a:latin typeface="Arial" pitchFamily="34" charset="0"/>
                <a:ea typeface="Geneva" charset="-128"/>
              </a:rPr>
              <a:t> e </a:t>
            </a:r>
            <a:r>
              <a:rPr lang="en-US" altLang="en-US" baseline="0" dirty="0" err="1" smtClean="0">
                <a:latin typeface="Arial" pitchFamily="34" charset="0"/>
                <a:ea typeface="Geneva" charset="-128"/>
              </a:rPr>
              <a:t>Senhores</a:t>
            </a:r>
            <a:r>
              <a:rPr lang="en-US" altLang="en-US" baseline="0" dirty="0" smtClean="0">
                <a:latin typeface="Arial" pitchFamily="34" charset="0"/>
                <a:ea typeface="Geneva" charset="-128"/>
              </a:rPr>
              <a:t>, boa </a:t>
            </a:r>
            <a:r>
              <a:rPr lang="en-US" altLang="en-US" baseline="0" dirty="0" err="1" smtClean="0">
                <a:latin typeface="Arial" pitchFamily="34" charset="0"/>
                <a:ea typeface="Geneva" charset="-128"/>
              </a:rPr>
              <a:t>tarde</a:t>
            </a:r>
            <a:r>
              <a:rPr lang="en-US" altLang="en-US" baseline="0" dirty="0" smtClean="0">
                <a:latin typeface="Arial" pitchFamily="34" charset="0"/>
                <a:ea typeface="Geneva" charset="-128"/>
              </a:rPr>
              <a:t>. Em </a:t>
            </a:r>
            <a:r>
              <a:rPr lang="en-US" altLang="en-US" baseline="0" dirty="0" err="1" smtClean="0">
                <a:latin typeface="Arial" pitchFamily="34" charset="0"/>
                <a:ea typeface="Geneva" charset="-128"/>
              </a:rPr>
              <a:t>primeiro</a:t>
            </a:r>
            <a:r>
              <a:rPr lang="en-US" altLang="en-US" baseline="0" dirty="0" smtClean="0">
                <a:latin typeface="Arial" pitchFamily="34" charset="0"/>
                <a:ea typeface="Geneva" charset="-128"/>
              </a:rPr>
              <a:t> </a:t>
            </a:r>
            <a:r>
              <a:rPr lang="en-US" altLang="en-US" baseline="0" dirty="0" err="1" smtClean="0">
                <a:latin typeface="Arial" pitchFamily="34" charset="0"/>
                <a:ea typeface="Geneva" charset="-128"/>
              </a:rPr>
              <a:t>lugar</a:t>
            </a:r>
            <a:r>
              <a:rPr lang="en-US" altLang="en-US" baseline="0" dirty="0" smtClean="0">
                <a:latin typeface="Arial" pitchFamily="34" charset="0"/>
                <a:ea typeface="Geneva" charset="-128"/>
              </a:rPr>
              <a:t> </a:t>
            </a:r>
            <a:r>
              <a:rPr lang="en-US" altLang="en-US" baseline="0" dirty="0" err="1" smtClean="0">
                <a:latin typeface="Arial" pitchFamily="34" charset="0"/>
                <a:ea typeface="Geneva" charset="-128"/>
              </a:rPr>
              <a:t>gostariamos</a:t>
            </a:r>
            <a:r>
              <a:rPr lang="en-US" altLang="en-US" baseline="0" dirty="0" smtClean="0">
                <a:latin typeface="Arial" pitchFamily="34" charset="0"/>
                <a:ea typeface="Geneva" charset="-128"/>
              </a:rPr>
              <a:t> de </a:t>
            </a:r>
            <a:r>
              <a:rPr lang="en-US" altLang="en-US" baseline="0" dirty="0" err="1" smtClean="0">
                <a:latin typeface="Arial" pitchFamily="34" charset="0"/>
                <a:ea typeface="Geneva" charset="-128"/>
              </a:rPr>
              <a:t>agradecer</a:t>
            </a:r>
            <a:r>
              <a:rPr lang="en-US" altLang="en-US" baseline="0" dirty="0" smtClean="0">
                <a:latin typeface="Arial" pitchFamily="34" charset="0"/>
                <a:ea typeface="Geneva" charset="-128"/>
              </a:rPr>
              <a:t> </a:t>
            </a:r>
            <a:r>
              <a:rPr lang="en-US" altLang="en-US" baseline="0" dirty="0" err="1" smtClean="0">
                <a:latin typeface="Arial" pitchFamily="34" charset="0"/>
                <a:ea typeface="Geneva" charset="-128"/>
              </a:rPr>
              <a:t>ao</a:t>
            </a:r>
            <a:r>
              <a:rPr lang="en-US" altLang="en-US" baseline="0" dirty="0" smtClean="0">
                <a:latin typeface="Arial" pitchFamily="34" charset="0"/>
                <a:ea typeface="Geneva" charset="-128"/>
              </a:rPr>
              <a:t> Leonel da CEERI </a:t>
            </a:r>
            <a:r>
              <a:rPr lang="en-US" altLang="en-US" baseline="0" dirty="0" err="1" smtClean="0">
                <a:latin typeface="Arial" pitchFamily="34" charset="0"/>
                <a:ea typeface="Geneva" charset="-128"/>
              </a:rPr>
              <a:t>pelo</a:t>
            </a:r>
            <a:r>
              <a:rPr lang="en-US" altLang="en-US" baseline="0" dirty="0" smtClean="0">
                <a:latin typeface="Arial" pitchFamily="34" charset="0"/>
                <a:ea typeface="Geneva" charset="-128"/>
              </a:rPr>
              <a:t> </a:t>
            </a:r>
            <a:r>
              <a:rPr lang="en-US" altLang="en-US" baseline="0" dirty="0" err="1" smtClean="0">
                <a:latin typeface="Arial" pitchFamily="34" charset="0"/>
                <a:ea typeface="Geneva" charset="-128"/>
              </a:rPr>
              <a:t>convite</a:t>
            </a:r>
            <a:r>
              <a:rPr lang="en-US" altLang="en-US" baseline="0" dirty="0" smtClean="0">
                <a:latin typeface="Arial" pitchFamily="34" charset="0"/>
                <a:ea typeface="Geneva" charset="-128"/>
              </a:rPr>
              <a:t> para que o FIDA </a:t>
            </a:r>
            <a:r>
              <a:rPr lang="en-US" altLang="en-US" baseline="0" dirty="0" err="1" smtClean="0">
                <a:latin typeface="Arial" pitchFamily="34" charset="0"/>
                <a:ea typeface="Geneva" charset="-128"/>
              </a:rPr>
              <a:t>fizesse</a:t>
            </a:r>
            <a:r>
              <a:rPr lang="en-US" altLang="en-US" baseline="0" dirty="0" smtClean="0">
                <a:latin typeface="Arial" pitchFamily="34" charset="0"/>
                <a:ea typeface="Geneva" charset="-128"/>
              </a:rPr>
              <a:t> parte </a:t>
            </a:r>
            <a:r>
              <a:rPr lang="en-US" altLang="en-US" baseline="0" dirty="0" err="1" smtClean="0">
                <a:latin typeface="Arial" pitchFamily="34" charset="0"/>
                <a:ea typeface="Geneva" charset="-128"/>
              </a:rPr>
              <a:t>desse</a:t>
            </a:r>
            <a:r>
              <a:rPr lang="en-US" altLang="en-US" baseline="0" dirty="0" smtClean="0">
                <a:latin typeface="Arial" pitchFamily="34" charset="0"/>
                <a:ea typeface="Geneva" charset="-128"/>
              </a:rPr>
              <a:t> </a:t>
            </a:r>
            <a:r>
              <a:rPr lang="en-US" altLang="en-US" baseline="0" dirty="0" err="1" smtClean="0">
                <a:latin typeface="Arial" pitchFamily="34" charset="0"/>
                <a:ea typeface="Geneva" charset="-128"/>
              </a:rPr>
              <a:t>painel</a:t>
            </a:r>
            <a:r>
              <a:rPr lang="en-US" altLang="en-US" baseline="0" dirty="0" smtClean="0">
                <a:latin typeface="Arial" pitchFamily="34" charset="0"/>
                <a:ea typeface="Geneva" charset="-128"/>
              </a:rPr>
              <a:t> com </a:t>
            </a:r>
            <a:r>
              <a:rPr lang="en-US" altLang="en-US" baseline="0" dirty="0" err="1" smtClean="0">
                <a:latin typeface="Arial" pitchFamily="34" charset="0"/>
                <a:ea typeface="Geneva" charset="-128"/>
              </a:rPr>
              <a:t>agencias</a:t>
            </a:r>
            <a:r>
              <a:rPr lang="en-US" altLang="en-US" baseline="0" dirty="0" smtClean="0">
                <a:latin typeface="Arial" pitchFamily="34" charset="0"/>
                <a:ea typeface="Geneva" charset="-128"/>
              </a:rPr>
              <a:t> </a:t>
            </a:r>
            <a:r>
              <a:rPr lang="en-US" altLang="en-US" baseline="0" dirty="0" err="1" smtClean="0">
                <a:latin typeface="Arial" pitchFamily="34" charset="0"/>
                <a:ea typeface="Geneva" charset="-128"/>
              </a:rPr>
              <a:t>internacionais</a:t>
            </a:r>
            <a:r>
              <a:rPr lang="en-US" altLang="en-US" baseline="0" dirty="0" smtClean="0">
                <a:latin typeface="Arial" pitchFamily="34" charset="0"/>
                <a:ea typeface="Geneva" charset="-128"/>
              </a:rPr>
              <a:t> </a:t>
            </a:r>
            <a:r>
              <a:rPr lang="en-US" altLang="en-US" baseline="0" dirty="0" err="1" smtClean="0">
                <a:latin typeface="Arial" pitchFamily="34" charset="0"/>
                <a:ea typeface="Geneva" charset="-128"/>
              </a:rPr>
              <a:t>financiadoras</a:t>
            </a:r>
            <a:r>
              <a:rPr lang="en-US" altLang="en-US" baseline="0" dirty="0" smtClean="0">
                <a:latin typeface="Arial" pitchFamily="34" charset="0"/>
                <a:ea typeface="Geneva" charset="-128"/>
              </a:rPr>
              <a:t> da </a:t>
            </a:r>
            <a:r>
              <a:rPr lang="en-US" altLang="en-US" baseline="0" dirty="0" err="1" smtClean="0">
                <a:latin typeface="Arial" pitchFamily="34" charset="0"/>
                <a:ea typeface="Geneva" charset="-128"/>
              </a:rPr>
              <a:t>agricultura</a:t>
            </a:r>
            <a:r>
              <a:rPr lang="en-US" altLang="en-US" baseline="0" dirty="0" smtClean="0">
                <a:latin typeface="Arial" pitchFamily="34" charset="0"/>
                <a:ea typeface="Geneva" charset="-128"/>
              </a:rPr>
              <a:t> no </a:t>
            </a:r>
            <a:r>
              <a:rPr lang="en-US" altLang="en-US" baseline="0" dirty="0" err="1" smtClean="0">
                <a:latin typeface="Arial" pitchFamily="34" charset="0"/>
                <a:ea typeface="Geneva" charset="-128"/>
              </a:rPr>
              <a:t>Brasil</a:t>
            </a:r>
            <a:r>
              <a:rPr lang="en-US" altLang="en-US" baseline="0" dirty="0" smtClean="0">
                <a:latin typeface="Arial" pitchFamily="34" charset="0"/>
                <a:ea typeface="Geneva" charset="-128"/>
              </a:rPr>
              <a:t>.</a:t>
            </a:r>
            <a:endParaRPr lang="en-US" altLang="en-US" dirty="0" smtClean="0">
              <a:latin typeface="Arial" pitchFamily="34" charset="0"/>
              <a:ea typeface="Geneva" charset="-128"/>
            </a:endParaRPr>
          </a:p>
        </p:txBody>
      </p:sp>
    </p:spTree>
    <p:extLst>
      <p:ext uri="{BB962C8B-B14F-4D97-AF65-F5344CB8AC3E}">
        <p14:creationId xmlns="" xmlns:p14="http://schemas.microsoft.com/office/powerpoint/2010/main" val="3260306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1"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2D1FAB-D222-412A-8447-845C6AB6039F}" type="slidenum">
              <a:rPr lang="en-US" altLang="en-US" smtClean="0">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xmlns="" val="201536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1" y="4343400"/>
            <a:ext cx="5486400"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ts val="0"/>
              </a:spcBef>
              <a:spcAft>
                <a:spcPts val="3000"/>
              </a:spcAft>
              <a:buClrTx/>
              <a:buSzTx/>
              <a:buFontTx/>
              <a:buNone/>
              <a:tabLst/>
              <a:defRPr/>
            </a:pPr>
            <a:r>
              <a:rPr kumimoji="0" lang="en-US" sz="2200" b="0" i="0" u="none" strike="noStrike" kern="0" cap="none" spc="0" normalizeH="0" baseline="0" noProof="0" dirty="0" smtClean="0">
                <a:ln>
                  <a:noFill/>
                </a:ln>
                <a:solidFill>
                  <a:srgbClr val="141482"/>
                </a:solidFill>
                <a:effectLst/>
                <a:uLnTx/>
                <a:uFillTx/>
                <a:latin typeface="+mn-lt"/>
                <a:ea typeface="MS PGothic" pitchFamily="34" charset="-128"/>
              </a:rPr>
              <a:t>IFAD is currently governed by 176 States among Africa, Asia, Oceania, the Americas and Europe</a:t>
            </a:r>
          </a:p>
          <a:p>
            <a:pPr marL="0" marR="0" lvl="0" indent="0" algn="l" defTabSz="914400" rtl="0" eaLnBrk="0" fontAlgn="base" latinLnBrk="0" hangingPunct="0">
              <a:lnSpc>
                <a:spcPct val="100000"/>
              </a:lnSpc>
              <a:spcBef>
                <a:spcPts val="0"/>
              </a:spcBef>
              <a:spcAft>
                <a:spcPts val="3000"/>
              </a:spcAft>
              <a:buClrTx/>
              <a:buSzTx/>
              <a:buFontTx/>
              <a:buNone/>
              <a:tabLst/>
              <a:defRPr/>
            </a:pPr>
            <a:r>
              <a:rPr kumimoji="0" lang="en-US" sz="2200" b="0" i="0" u="none" strike="noStrike" kern="0" cap="none" spc="0" normalizeH="0" baseline="0" noProof="0" dirty="0" smtClean="0">
                <a:ln>
                  <a:noFill/>
                </a:ln>
                <a:solidFill>
                  <a:srgbClr val="141482"/>
                </a:solidFill>
                <a:effectLst/>
                <a:uLnTx/>
                <a:uFillTx/>
                <a:latin typeface="Arial" pitchFamily="34" charset="0"/>
                <a:ea typeface="MS PGothic" pitchFamily="34" charset="-128"/>
              </a:rPr>
              <a:t>Since 1978, IFAD has mobilized almost </a:t>
            </a:r>
            <a:r>
              <a:rPr kumimoji="0" lang="en-US" sz="2200" b="1" i="0" u="none" strike="noStrike" kern="0" cap="none" spc="0" normalizeH="0" baseline="0" noProof="0" dirty="0" smtClean="0">
                <a:ln>
                  <a:noFill/>
                </a:ln>
                <a:solidFill>
                  <a:srgbClr val="141482"/>
                </a:solidFill>
                <a:effectLst/>
                <a:uLnTx/>
                <a:uFillTx/>
                <a:latin typeface="Arial" pitchFamily="34" charset="0"/>
                <a:ea typeface="MS PGothic" pitchFamily="34" charset="-128"/>
              </a:rPr>
              <a:t>US$43 billion </a:t>
            </a:r>
            <a:r>
              <a:rPr kumimoji="0" lang="en-US" sz="2200" b="0" i="0" u="none" strike="noStrike" kern="0" cap="none" spc="0" normalizeH="0" baseline="0" noProof="0" dirty="0" smtClean="0">
                <a:ln>
                  <a:noFill/>
                </a:ln>
                <a:solidFill>
                  <a:srgbClr val="141482"/>
                </a:solidFill>
                <a:effectLst/>
                <a:uLnTx/>
                <a:uFillTx/>
                <a:latin typeface="Arial" pitchFamily="34" charset="0"/>
                <a:ea typeface="MS PGothic" pitchFamily="34" charset="-128"/>
              </a:rPr>
              <a:t>of investments and co-financing in agricultural and rural development</a:t>
            </a:r>
          </a:p>
          <a:p>
            <a:pPr marL="0" marR="0" lvl="0" indent="0" algn="l" defTabSz="914400" rtl="0" eaLnBrk="0" fontAlgn="base" latinLnBrk="0" hangingPunct="0">
              <a:lnSpc>
                <a:spcPct val="100000"/>
              </a:lnSpc>
              <a:spcBef>
                <a:spcPts val="0"/>
              </a:spcBef>
              <a:spcAft>
                <a:spcPts val="3000"/>
              </a:spcAft>
              <a:buClrTx/>
              <a:buSzTx/>
              <a:buFontTx/>
              <a:buNone/>
              <a:tabLst/>
              <a:defRPr/>
            </a:pPr>
            <a:r>
              <a:rPr kumimoji="0" lang="en-US" sz="2200" b="1" i="0" u="none" strike="noStrike" kern="0" cap="none" spc="0" normalizeH="0" baseline="0" noProof="0" dirty="0" smtClean="0">
                <a:ln>
                  <a:noFill/>
                </a:ln>
                <a:solidFill>
                  <a:srgbClr val="141482"/>
                </a:solidFill>
                <a:effectLst/>
                <a:uLnTx/>
                <a:uFillTx/>
                <a:latin typeface="Arial" pitchFamily="34" charset="0"/>
                <a:ea typeface="MS PGothic" pitchFamily="34" charset="-128"/>
              </a:rPr>
              <a:t>1,013 programmes and projects </a:t>
            </a:r>
            <a:r>
              <a:rPr kumimoji="0" lang="en-US" sz="2200" b="0" i="0" u="none" strike="noStrike" kern="0" cap="none" spc="0" normalizeH="0" baseline="0" noProof="0" dirty="0" smtClean="0">
                <a:ln>
                  <a:noFill/>
                </a:ln>
                <a:solidFill>
                  <a:srgbClr val="141482"/>
                </a:solidFill>
                <a:effectLst/>
                <a:uLnTx/>
                <a:uFillTx/>
                <a:latin typeface="Arial" pitchFamily="34" charset="0"/>
                <a:ea typeface="MS PGothic" pitchFamily="34" charset="-128"/>
              </a:rPr>
              <a:t>across </a:t>
            </a:r>
            <a:r>
              <a:rPr kumimoji="0" lang="en-US" sz="2200" b="1" i="0" u="none" strike="noStrike" kern="0" cap="none" spc="0" normalizeH="0" baseline="0" noProof="0" dirty="0" smtClean="0">
                <a:ln>
                  <a:noFill/>
                </a:ln>
                <a:solidFill>
                  <a:srgbClr val="141482"/>
                </a:solidFill>
                <a:effectLst/>
                <a:uLnTx/>
                <a:uFillTx/>
                <a:latin typeface="Arial" pitchFamily="34" charset="0"/>
                <a:ea typeface="MS PGothic" pitchFamily="34" charset="-128"/>
              </a:rPr>
              <a:t>123 countries</a:t>
            </a:r>
          </a:p>
          <a:p>
            <a:pPr marL="0" marR="0" lvl="0" indent="0" algn="l" defTabSz="914400" rtl="0" eaLnBrk="0" fontAlgn="base" latinLnBrk="0" hangingPunct="0">
              <a:lnSpc>
                <a:spcPct val="100000"/>
              </a:lnSpc>
              <a:spcBef>
                <a:spcPts val="0"/>
              </a:spcBef>
              <a:spcAft>
                <a:spcPts val="3000"/>
              </a:spcAft>
              <a:buClrTx/>
              <a:buSzTx/>
              <a:buFontTx/>
              <a:buNone/>
              <a:tabLst/>
              <a:defRPr/>
            </a:pPr>
            <a:r>
              <a:rPr kumimoji="0" lang="en-US" sz="2200" b="0" i="0" u="none" strike="noStrike" kern="0" cap="none" spc="0" normalizeH="0" baseline="0" noProof="0" dirty="0" smtClean="0">
                <a:ln>
                  <a:noFill/>
                </a:ln>
                <a:solidFill>
                  <a:srgbClr val="141482"/>
                </a:solidFill>
                <a:effectLst/>
                <a:uLnTx/>
                <a:uFillTx/>
                <a:latin typeface="Arial" pitchFamily="34" charset="0"/>
                <a:ea typeface="MS PGothic" pitchFamily="34" charset="-128"/>
              </a:rPr>
              <a:t>Approximately </a:t>
            </a:r>
            <a:r>
              <a:rPr kumimoji="0" lang="en-US" sz="2200" b="1" i="0" u="none" strike="noStrike" kern="0" cap="none" spc="0" normalizeH="0" baseline="0" noProof="0" dirty="0" smtClean="0">
                <a:ln>
                  <a:noFill/>
                </a:ln>
                <a:solidFill>
                  <a:srgbClr val="141482"/>
                </a:solidFill>
                <a:effectLst/>
                <a:uLnTx/>
                <a:uFillTx/>
                <a:latin typeface="Arial" pitchFamily="34" charset="0"/>
                <a:ea typeface="MS PGothic" pitchFamily="34" charset="-128"/>
              </a:rPr>
              <a:t>459 million people </a:t>
            </a:r>
            <a:r>
              <a:rPr kumimoji="0" lang="en-US" sz="2200" b="0" i="0" u="none" strike="noStrike" kern="0" cap="none" spc="0" normalizeH="0" baseline="0" noProof="0" dirty="0" smtClean="0">
                <a:ln>
                  <a:noFill/>
                </a:ln>
                <a:solidFill>
                  <a:srgbClr val="141482"/>
                </a:solidFill>
                <a:effectLst/>
                <a:uLnTx/>
                <a:uFillTx/>
                <a:latin typeface="Arial" pitchFamily="34" charset="0"/>
                <a:ea typeface="MS PGothic" pitchFamily="34" charset="-128"/>
              </a:rPr>
              <a:t>empowered to grow more food, better manage their land and other natural resources, learn new skills, start small businesses, build strong organizations and gain a voice in the decisions that affects their lives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402D1FAB-D222-412A-8447-845C6AB6039F}" type="slidenum">
              <a:rPr lang="en-US" altLang="en-US" smtClean="0">
                <a:solidFill>
                  <a:prstClr val="black"/>
                </a:solidFill>
              </a:rPr>
              <a:pPr/>
              <a:t>3</a:t>
            </a:fld>
            <a:endParaRPr lang="en-US" altLang="en-US" dirty="0">
              <a:solidFill>
                <a:prstClr val="black"/>
              </a:solidFill>
            </a:endParaRPr>
          </a:p>
        </p:txBody>
      </p:sp>
    </p:spTree>
    <p:extLst>
      <p:ext uri="{BB962C8B-B14F-4D97-AF65-F5344CB8AC3E}">
        <p14:creationId xmlns="" xmlns:p14="http://schemas.microsoft.com/office/powerpoint/2010/main" val="221036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1" y="4343400"/>
            <a:ext cx="5486400" cy="4114800"/>
          </a:xfrm>
          <a:prstGeom prst="rect">
            <a:avLst/>
          </a:prstGeom>
        </p:spPr>
        <p:txBody>
          <a:bodyPr lIns="91425" tIns="91425" rIns="91425" bIns="91425" anchor="t" anchorCtr="0">
            <a:noAutofit/>
          </a:bodyPr>
          <a:lstStyle/>
          <a:p>
            <a:pPr marL="0" marR="0" lvl="0" indent="0" algn="l" defTabSz="914400" rtl="0" eaLnBrk="1" fontAlgn="base" latinLnBrk="0" hangingPunct="1">
              <a:lnSpc>
                <a:spcPct val="100000"/>
              </a:lnSpc>
              <a:spcBef>
                <a:spcPts val="0"/>
              </a:spcBef>
              <a:spcAft>
                <a:spcPts val="1800"/>
              </a:spcAft>
              <a:buClrTx/>
              <a:buSzTx/>
              <a:buFontTx/>
              <a:buNone/>
              <a:tabLst/>
              <a:defRPr/>
            </a:pPr>
            <a:r>
              <a:rPr kumimoji="0" lang="en-GB" sz="2200" b="0" i="0" u="none" strike="noStrike" kern="0" cap="none" spc="0" normalizeH="0" baseline="0" noProof="0" dirty="0" smtClean="0">
                <a:ln>
                  <a:noFill/>
                </a:ln>
                <a:solidFill>
                  <a:srgbClr val="141482"/>
                </a:solidFill>
                <a:effectLst/>
                <a:uLnTx/>
                <a:uFillTx/>
                <a:latin typeface="+mn-lt"/>
                <a:ea typeface="MS PGothic" pitchFamily="34" charset="-128"/>
              </a:rPr>
              <a:t>Member States provide the financial resources for the operations through the </a:t>
            </a:r>
            <a:r>
              <a:rPr kumimoji="0" lang="en-GB" sz="2200" b="1" i="0" u="none" strike="noStrike" kern="0" cap="none" spc="0" normalizeH="0" baseline="0" noProof="0" dirty="0" smtClean="0">
                <a:ln>
                  <a:noFill/>
                </a:ln>
                <a:solidFill>
                  <a:srgbClr val="141482"/>
                </a:solidFill>
                <a:effectLst/>
                <a:uLnTx/>
                <a:uFillTx/>
                <a:latin typeface="+mn-lt"/>
                <a:ea typeface="MS PGothic" pitchFamily="34" charset="-128"/>
              </a:rPr>
              <a:t>Replenishments</a:t>
            </a:r>
            <a:r>
              <a:rPr kumimoji="0" lang="en-GB" sz="2200" b="0" i="0" u="none" strike="noStrike" kern="0" cap="none" spc="0" normalizeH="0" baseline="0" noProof="0" dirty="0" smtClean="0">
                <a:ln>
                  <a:noFill/>
                </a:ln>
                <a:solidFill>
                  <a:srgbClr val="141482"/>
                </a:solidFill>
                <a:effectLst/>
                <a:uLnTx/>
                <a:uFillTx/>
                <a:latin typeface="+mn-lt"/>
                <a:ea typeface="MS PGothic" pitchFamily="34" charset="-128"/>
              </a:rPr>
              <a:t>. </a:t>
            </a:r>
          </a:p>
          <a:p>
            <a:pPr marL="0" marR="0" lvl="0" indent="0" algn="l" defTabSz="914400" rtl="0" eaLnBrk="1" fontAlgn="base" latinLnBrk="0" hangingPunct="1">
              <a:lnSpc>
                <a:spcPct val="100000"/>
              </a:lnSpc>
              <a:spcBef>
                <a:spcPts val="0"/>
              </a:spcBef>
              <a:spcAft>
                <a:spcPts val="1800"/>
              </a:spcAft>
              <a:buClrTx/>
              <a:buSzTx/>
              <a:buFontTx/>
              <a:buNone/>
              <a:tabLst/>
              <a:defRPr/>
            </a:pPr>
            <a:r>
              <a:rPr kumimoji="0" lang="en-GB" sz="2200" b="0" i="0" u="none" strike="noStrike" kern="0" cap="none" spc="0" normalizeH="0" baseline="0" noProof="0" dirty="0" smtClean="0">
                <a:ln>
                  <a:noFill/>
                </a:ln>
                <a:solidFill>
                  <a:srgbClr val="141482"/>
                </a:solidFill>
                <a:effectLst/>
                <a:uLnTx/>
                <a:uFillTx/>
                <a:latin typeface="+mn-lt"/>
                <a:ea typeface="MS PGothic" pitchFamily="34" charset="-128"/>
              </a:rPr>
              <a:t>IFAD established dedicated offices to guide, manage and monitor all aspects of the Replenishment process. </a:t>
            </a:r>
            <a:r>
              <a:rPr kumimoji="0" lang="en-US" sz="2200" b="0" i="0" u="none" strike="noStrike" kern="0" cap="none" spc="0" normalizeH="0" baseline="0" noProof="0" dirty="0" smtClean="0">
                <a:ln>
                  <a:noFill/>
                </a:ln>
                <a:solidFill>
                  <a:srgbClr val="141482"/>
                </a:solidFill>
                <a:effectLst/>
                <a:uLnTx/>
                <a:uFillTx/>
                <a:latin typeface="+mn-lt"/>
                <a:ea typeface="MS PGothic" pitchFamily="34" charset="-128"/>
              </a:rPr>
              <a:t>The Tenth Replenishment of IFAD Resources (IFAD10) will cover the 2016-2018 period with an agreed financing of US$1.44 billion. </a:t>
            </a:r>
            <a:br>
              <a:rPr kumimoji="0" lang="en-US" sz="2200" b="0" i="0" u="none" strike="noStrike" kern="0" cap="none" spc="0" normalizeH="0" baseline="0" noProof="0" dirty="0" smtClean="0">
                <a:ln>
                  <a:noFill/>
                </a:ln>
                <a:solidFill>
                  <a:srgbClr val="141482"/>
                </a:solidFill>
                <a:effectLst/>
                <a:uLnTx/>
                <a:uFillTx/>
                <a:latin typeface="+mn-lt"/>
                <a:ea typeface="MS PGothic" pitchFamily="34" charset="-128"/>
              </a:rPr>
            </a:br>
            <a:endParaRPr kumimoji="0" lang="en-US" sz="2200" b="0" i="0" u="none" strike="noStrike" kern="0" cap="none" spc="0" normalizeH="0" baseline="0" noProof="0" dirty="0" smtClean="0">
              <a:ln>
                <a:noFill/>
              </a:ln>
              <a:solidFill>
                <a:srgbClr val="141482"/>
              </a:solidFill>
              <a:effectLst/>
              <a:uLnTx/>
              <a:uFillTx/>
              <a:latin typeface="+mn-lt"/>
              <a:ea typeface="MS PGothic" pitchFamily="34" charset="-128"/>
            </a:endParaRPr>
          </a:p>
          <a:p>
            <a:pPr marL="0" marR="0" lvl="0" indent="0" algn="l" defTabSz="914400" rtl="0" eaLnBrk="1" fontAlgn="base" latinLnBrk="0" hangingPunct="1">
              <a:lnSpc>
                <a:spcPct val="100000"/>
              </a:lnSpc>
              <a:spcBef>
                <a:spcPts val="0"/>
              </a:spcBef>
              <a:spcAft>
                <a:spcPts val="1800"/>
              </a:spcAft>
              <a:buClrTx/>
              <a:buSzTx/>
              <a:buFontTx/>
              <a:buNone/>
              <a:tabLst/>
              <a:defRPr/>
            </a:pPr>
            <a:r>
              <a:rPr kumimoji="0" lang="en-GB" sz="2200" b="0" i="0" u="none" strike="noStrike" kern="0" cap="none" spc="0" normalizeH="0" baseline="0" noProof="0" dirty="0" smtClean="0">
                <a:ln>
                  <a:noFill/>
                </a:ln>
                <a:solidFill>
                  <a:srgbClr val="141482"/>
                </a:solidFill>
                <a:effectLst/>
                <a:uLnTx/>
                <a:uFillTx/>
                <a:latin typeface="+mn-lt"/>
                <a:ea typeface="MS PGothic" pitchFamily="34" charset="-128"/>
              </a:rPr>
              <a:t>Financial resources come also from the </a:t>
            </a:r>
            <a:r>
              <a:rPr kumimoji="0" lang="en-GB" sz="2200" b="1" i="0" u="none" strike="noStrike" kern="0" cap="none" spc="0" normalizeH="0" baseline="0" noProof="0" dirty="0" smtClean="0">
                <a:ln>
                  <a:noFill/>
                </a:ln>
                <a:solidFill>
                  <a:srgbClr val="141482"/>
                </a:solidFill>
                <a:effectLst/>
                <a:uLnTx/>
                <a:uFillTx/>
                <a:latin typeface="+mn-lt"/>
                <a:ea typeface="MS PGothic" pitchFamily="34" charset="-128"/>
              </a:rPr>
              <a:t>reimbursement</a:t>
            </a:r>
            <a:r>
              <a:rPr kumimoji="0" lang="en-GB" sz="2200" b="0" i="0" u="none" strike="noStrike" kern="0" cap="none" spc="0" normalizeH="0" baseline="0" noProof="0" dirty="0" smtClean="0">
                <a:ln>
                  <a:noFill/>
                </a:ln>
                <a:solidFill>
                  <a:srgbClr val="141482"/>
                </a:solidFill>
                <a:effectLst/>
                <a:uLnTx/>
                <a:uFillTx/>
                <a:latin typeface="+mn-lt"/>
                <a:ea typeface="MS PGothic" pitchFamily="34" charset="-128"/>
              </a:rPr>
              <a:t> </a:t>
            </a:r>
            <a:r>
              <a:rPr kumimoji="0" lang="en-GB" sz="2200" b="1" i="0" u="none" strike="noStrike" kern="0" cap="none" spc="0" normalizeH="0" baseline="0" noProof="0" dirty="0" smtClean="0">
                <a:ln>
                  <a:noFill/>
                </a:ln>
                <a:solidFill>
                  <a:srgbClr val="141482"/>
                </a:solidFill>
                <a:effectLst/>
                <a:uLnTx/>
                <a:uFillTx/>
                <a:latin typeface="+mn-lt"/>
                <a:ea typeface="MS PGothic" pitchFamily="34" charset="-128"/>
              </a:rPr>
              <a:t>of loans</a:t>
            </a:r>
            <a:r>
              <a:rPr kumimoji="0" lang="en-GB" sz="2200" b="0" i="0" u="none" strike="noStrike" kern="0" cap="none" spc="0" normalizeH="0" baseline="0" noProof="0" dirty="0" smtClean="0">
                <a:ln>
                  <a:noFill/>
                </a:ln>
                <a:solidFill>
                  <a:srgbClr val="141482"/>
                </a:solidFill>
                <a:effectLst/>
                <a:uLnTx/>
                <a:uFillTx/>
                <a:latin typeface="+mn-lt"/>
                <a:ea typeface="MS PGothic" pitchFamily="34" charset="-128"/>
              </a:rPr>
              <a:t> and from the </a:t>
            </a:r>
            <a:r>
              <a:rPr kumimoji="0" lang="en-GB" sz="2200" b="1" i="0" u="none" strike="noStrike" kern="0" cap="none" spc="0" normalizeH="0" baseline="0" noProof="0" dirty="0" smtClean="0">
                <a:ln>
                  <a:noFill/>
                </a:ln>
                <a:solidFill>
                  <a:srgbClr val="141482"/>
                </a:solidFill>
                <a:effectLst/>
                <a:uLnTx/>
                <a:uFillTx/>
                <a:latin typeface="+mn-lt"/>
                <a:ea typeface="MS PGothic" pitchFamily="34" charset="-128"/>
              </a:rPr>
              <a:t>profits</a:t>
            </a:r>
            <a:r>
              <a:rPr kumimoji="0" lang="en-GB" sz="2200" b="0" i="0" u="none" strike="noStrike" kern="0" cap="none" spc="0" normalizeH="0" baseline="0" noProof="0" dirty="0" smtClean="0">
                <a:ln>
                  <a:noFill/>
                </a:ln>
                <a:solidFill>
                  <a:srgbClr val="141482"/>
                </a:solidFill>
                <a:effectLst/>
                <a:uLnTx/>
                <a:uFillTx/>
                <a:latin typeface="+mn-lt"/>
                <a:ea typeface="MS PGothic" pitchFamily="34" charset="-128"/>
              </a:rPr>
              <a:t> </a:t>
            </a:r>
            <a:r>
              <a:rPr kumimoji="0" lang="en-GB" sz="2200" b="1" i="0" u="none" strike="noStrike" kern="0" cap="none" spc="0" normalizeH="0" baseline="0" noProof="0" dirty="0" smtClean="0">
                <a:ln>
                  <a:noFill/>
                </a:ln>
                <a:solidFill>
                  <a:srgbClr val="141482"/>
                </a:solidFill>
                <a:effectLst/>
                <a:uLnTx/>
                <a:uFillTx/>
                <a:latin typeface="+mn-lt"/>
                <a:ea typeface="MS PGothic" pitchFamily="34" charset="-128"/>
              </a:rPr>
              <a:t>of investments</a:t>
            </a:r>
            <a:r>
              <a:rPr kumimoji="0" lang="en-GB" sz="2200" b="0" i="0" u="none" strike="noStrike" kern="0" cap="none" spc="0" normalizeH="0" baseline="0" noProof="0" dirty="0" smtClean="0">
                <a:ln>
                  <a:noFill/>
                </a:ln>
                <a:solidFill>
                  <a:srgbClr val="141482"/>
                </a:solidFill>
                <a:effectLst/>
                <a:uLnTx/>
                <a:uFillTx/>
                <a:latin typeface="+mn-lt"/>
                <a:ea typeface="MS PGothic" pitchFamily="34" charset="-128"/>
              </a:rPr>
              <a: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1"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1" y="4343400"/>
            <a:ext cx="5486400" cy="4114800"/>
          </a:xfrm>
          <a:prstGeom prst="rect">
            <a:avLst/>
          </a:prstGeom>
        </p:spPr>
        <p:txBody>
          <a:bodyPr lIns="91425" tIns="91425" rIns="91425" bIns="91425" anchor="t" anchorCtr="0">
            <a:noAutofit/>
          </a:bodyPr>
          <a:lstStyle/>
          <a:p>
            <a:r>
              <a:rPr lang="en-US" sz="1100" b="0" i="0" u="none" strike="noStrike" baseline="0" dirty="0" smtClean="0">
                <a:solidFill>
                  <a:srgbClr val="000000"/>
                </a:solidFill>
                <a:latin typeface="Verdana"/>
              </a:rPr>
              <a:t>The IFAD Strategic Framework 2016-2025 has 3 Strategic Objectives:</a:t>
            </a:r>
          </a:p>
          <a:p>
            <a:pPr marL="171450" indent="-171450">
              <a:buFontTx/>
              <a:buChar char="-"/>
            </a:pPr>
            <a:r>
              <a:rPr lang="en-US" sz="1100" b="0" i="0" u="none" strike="noStrike" baseline="0" dirty="0" smtClean="0">
                <a:solidFill>
                  <a:srgbClr val="000000"/>
                </a:solidFill>
                <a:latin typeface="Verdana"/>
              </a:rPr>
              <a:t>(</a:t>
            </a:r>
            <a:r>
              <a:rPr lang="en-US" sz="1100" b="0" i="0" u="none" strike="noStrike" baseline="0" dirty="0" err="1" smtClean="0">
                <a:solidFill>
                  <a:srgbClr val="000000"/>
                </a:solidFill>
                <a:latin typeface="Verdana"/>
              </a:rPr>
              <a:t>i</a:t>
            </a:r>
            <a:r>
              <a:rPr lang="en-US" sz="1100" b="0" i="0" u="none" strike="noStrike" baseline="0" dirty="0" smtClean="0">
                <a:solidFill>
                  <a:srgbClr val="000000"/>
                </a:solidFill>
                <a:latin typeface="Verdana"/>
              </a:rPr>
              <a:t>) increase poor rural people’s productive capacities;</a:t>
            </a:r>
          </a:p>
          <a:p>
            <a:pPr marL="171450" indent="-171450">
              <a:buFontTx/>
              <a:buChar char="-"/>
            </a:pPr>
            <a:r>
              <a:rPr lang="en-US" sz="1100" b="0" i="0" u="none" strike="noStrike" baseline="0" dirty="0" smtClean="0">
                <a:solidFill>
                  <a:srgbClr val="000000"/>
                </a:solidFill>
                <a:latin typeface="Verdana"/>
              </a:rPr>
              <a:t>(ii) increase poor rural people’s benefits from market participation; and</a:t>
            </a:r>
          </a:p>
          <a:p>
            <a:pPr marL="171450" indent="-171450">
              <a:buFontTx/>
              <a:buChar char="-"/>
            </a:pPr>
            <a:r>
              <a:rPr lang="en-US" sz="1100" b="0" i="0" u="none" strike="noStrike" baseline="0" dirty="0" smtClean="0">
                <a:solidFill>
                  <a:srgbClr val="000000"/>
                </a:solidFill>
                <a:latin typeface="Verdana"/>
              </a:rPr>
              <a:t>(iii) strengthen the environmental sustainability and climate resilience of poor rural people’s economic activities </a:t>
            </a:r>
          </a:p>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1" y="4343400"/>
            <a:ext cx="5486400" cy="4114800"/>
          </a:xfrm>
          <a:prstGeom prst="rect">
            <a:avLst/>
          </a:prstGeom>
        </p:spPr>
        <p:txBody>
          <a:bodyPr lIns="91425" tIns="91425" rIns="91425" bIns="91425" anchor="t" anchorCtr="0">
            <a:noAutofit/>
          </a:bodyPr>
          <a:lstStyle/>
          <a:p>
            <a:pPr marL="285750" indent="-285750">
              <a:buFontTx/>
              <a:buChar char="-"/>
            </a:pPr>
            <a:r>
              <a:rPr lang="en-US" sz="1400" b="0" i="0" u="none" strike="noStrike" baseline="0" dirty="0" smtClean="0">
                <a:solidFill>
                  <a:srgbClr val="000000"/>
                </a:solidFill>
                <a:latin typeface="Verdana"/>
              </a:rPr>
              <a:t>(</a:t>
            </a:r>
            <a:r>
              <a:rPr lang="en-US" sz="1400" b="0" i="0" u="none" strike="noStrike" baseline="0" dirty="0" err="1" smtClean="0">
                <a:solidFill>
                  <a:srgbClr val="000000"/>
                </a:solidFill>
                <a:latin typeface="Verdana"/>
              </a:rPr>
              <a:t>i</a:t>
            </a:r>
            <a:r>
              <a:rPr lang="en-US" sz="1400" b="0" i="0" u="none" strike="noStrike" baseline="0" dirty="0" smtClean="0">
                <a:solidFill>
                  <a:srgbClr val="000000"/>
                </a:solidFill>
                <a:latin typeface="Verdana"/>
              </a:rPr>
              <a:t>) </a:t>
            </a:r>
            <a:r>
              <a:rPr lang="en-US" sz="1100" b="0" i="0" u="none" strike="noStrike" baseline="0" dirty="0" smtClean="0">
                <a:solidFill>
                  <a:srgbClr val="000000"/>
                </a:solidFill>
                <a:latin typeface="Verdana"/>
              </a:rPr>
              <a:t>Knowledge and/or skills: Public and private sector actors, civil society, and poor rural people are more productive due to a change in awareness, attitude, or understanding; due to a new or developed skill or adopted technology acquired through an SSTC activity.</a:t>
            </a:r>
          </a:p>
          <a:p>
            <a:pPr marL="0" indent="0">
              <a:buFontTx/>
              <a:buNone/>
            </a:pPr>
            <a:endParaRPr lang="en-US" sz="1100" b="0" i="0" u="none" strike="noStrike" baseline="0" dirty="0" smtClean="0">
              <a:solidFill>
                <a:srgbClr val="000000"/>
              </a:solidFill>
              <a:latin typeface="Verdana"/>
            </a:endParaRPr>
          </a:p>
          <a:p>
            <a:pPr marL="285750" indent="-285750">
              <a:buFontTx/>
              <a:buChar char="-"/>
            </a:pPr>
            <a:r>
              <a:rPr lang="en-US" sz="1100" b="0" i="0" u="none" strike="noStrike" baseline="0" dirty="0" smtClean="0">
                <a:solidFill>
                  <a:srgbClr val="000000"/>
                </a:solidFill>
                <a:latin typeface="Verdana"/>
              </a:rPr>
              <a:t>(ii) Engagement: Public and private sector actors, civil society, and poor rural people with a common interest or agenda are more effective in influencing policy debates due to enhanced collaboration, strengthened knowledge, improved attitudes, shared understanding resulting from an SSTC activity. </a:t>
            </a:r>
          </a:p>
          <a:p>
            <a:pPr marL="285750" indent="-285750">
              <a:buFontTx/>
              <a:buChar char="-"/>
            </a:pPr>
            <a:endParaRPr lang="en-US" sz="1100" b="0" i="0" u="none" strike="noStrike" baseline="0" dirty="0" smtClean="0">
              <a:solidFill>
                <a:srgbClr val="000000"/>
              </a:solidFill>
              <a:latin typeface="Verdana"/>
            </a:endParaRPr>
          </a:p>
          <a:p>
            <a:pPr marL="285750" indent="-285750">
              <a:buFontTx/>
              <a:buChar char="-"/>
            </a:pPr>
            <a:r>
              <a:rPr lang="en-US" sz="1100" b="0" i="0" u="none" strike="noStrike" baseline="0" dirty="0" smtClean="0">
                <a:solidFill>
                  <a:srgbClr val="000000"/>
                </a:solidFill>
                <a:latin typeface="Verdana"/>
              </a:rPr>
              <a:t>(iii) Connectivity: Public and private sector actors, civil society, and poor rural people are able to take action as a result of a new or improved relationships, greater empathy, developed trust, and diminished isolation, as a result of IFAD’s SSTC initiative. </a:t>
            </a:r>
          </a:p>
          <a:p>
            <a:pPr marL="285750" indent="-285750">
              <a:buFontTx/>
              <a:buChar char="-"/>
            </a:pPr>
            <a:endParaRPr lang="en-US" sz="1100" b="0" i="0" u="none" strike="noStrike" baseline="0" dirty="0" smtClean="0">
              <a:solidFill>
                <a:srgbClr val="000000"/>
              </a:solidFill>
              <a:latin typeface="Verdana"/>
            </a:endParaRPr>
          </a:p>
          <a:p>
            <a:pPr marL="285750" indent="-285750">
              <a:buFontTx/>
              <a:buChar char="-"/>
            </a:pPr>
            <a:r>
              <a:rPr lang="en-US" sz="1100" b="0" i="0" u="none" strike="noStrike" baseline="0" dirty="0" smtClean="0">
                <a:solidFill>
                  <a:srgbClr val="000000"/>
                </a:solidFill>
                <a:latin typeface="Verdana"/>
              </a:rPr>
              <a:t>(iv) Resource mobilization: Public and private sector actors, civil society, and poor rural people benefit from increased financial, in-kind, intellectual and human resources originating from government, business, multilateral and other sources originating from the Global South.</a:t>
            </a:r>
          </a:p>
          <a:p>
            <a:pPr marL="0" indent="0">
              <a:buFontTx/>
              <a:buNone/>
            </a:pPr>
            <a:endParaRPr lang="en-US" sz="1100" b="0" i="0" u="none" strike="noStrike" baseline="0" dirty="0" smtClean="0">
              <a:solidFill>
                <a:srgbClr val="000000"/>
              </a:solidFill>
              <a:latin typeface="Verdana"/>
            </a:endParaRPr>
          </a:p>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1"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Espaço Reservado para Número de Slide 5"/>
          <p:cNvSpPr>
            <a:spLocks noGrp="1"/>
          </p:cNvSpPr>
          <p:nvPr>
            <p:ph type="sldNum" sz="quarter" idx="4"/>
          </p:nvPr>
        </p:nvSpPr>
        <p:spPr>
          <a:xfrm>
            <a:off x="8701608" y="6492875"/>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366433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49840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234513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195039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3361114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19204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Espaço Reservado para Número de Slide 5"/>
          <p:cNvSpPr>
            <a:spLocks noGrp="1"/>
          </p:cNvSpPr>
          <p:nvPr>
            <p:ph type="sldNum" sz="quarter" idx="4"/>
          </p:nvPr>
        </p:nvSpPr>
        <p:spPr>
          <a:xfrm>
            <a:off x="8701608" y="6492875"/>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197822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
        <p:nvSpPr>
          <p:cNvPr id="2" name="Espaço Reservado para Número de Slide 5"/>
          <p:cNvSpPr>
            <a:spLocks noGrp="1"/>
          </p:cNvSpPr>
          <p:nvPr>
            <p:ph type="sldNum" sz="quarter" idx="4"/>
          </p:nvPr>
        </p:nvSpPr>
        <p:spPr>
          <a:xfrm>
            <a:off x="8701608" y="6492875"/>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347031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58443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303654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134197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103369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3693878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 xmlns:p14="http://schemas.microsoft.com/office/powerpoint/2010/main" val="23335333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3"/>
          <p:cNvSpPr>
            <a:spLocks noGrp="1" noChangeArrowheads="1"/>
          </p:cNvSpPr>
          <p:nvPr>
            <p:ph type="title"/>
          </p:nvPr>
        </p:nvSpPr>
        <p:spPr bwMode="auto">
          <a:xfrm>
            <a:off x="466725" y="358775"/>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title style</a:t>
            </a:r>
          </a:p>
        </p:txBody>
      </p:sp>
      <p:sp>
        <p:nvSpPr>
          <p:cNvPr id="1027" name="Rectangle 24"/>
          <p:cNvSpPr>
            <a:spLocks noGrp="1" noChangeArrowheads="1"/>
          </p:cNvSpPr>
          <p:nvPr>
            <p:ph type="body" idx="1"/>
          </p:nvPr>
        </p:nvSpPr>
        <p:spPr bwMode="auto">
          <a:xfrm>
            <a:off x="466725" y="1438275"/>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9145588" cy="681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Espaço Reservado para Número de Slide 5"/>
          <p:cNvSpPr>
            <a:spLocks noGrp="1"/>
          </p:cNvSpPr>
          <p:nvPr>
            <p:ph type="sldNum" sz="quarter" idx="4"/>
          </p:nvPr>
        </p:nvSpPr>
        <p:spPr>
          <a:xfrm>
            <a:off x="8701608" y="6492875"/>
            <a:ext cx="44239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FA614-7436-4577-93ED-6538B697F8F5}" type="slidenum">
              <a:rPr lang="pt-BR" smtClean="0">
                <a:solidFill>
                  <a:prstClr val="black">
                    <a:tint val="75000"/>
                  </a:prstClr>
                </a:solidFill>
              </a:rPr>
              <a:t>‹nº›</a:t>
            </a:fld>
            <a:fld id="{6FD8F517-9B24-4FFC-B64C-6FC0F9A7E1F3}" type="slidenum">
              <a:rPr lang="pt-BR" smtClean="0">
                <a:solidFill>
                  <a:prstClr val="black">
                    <a:tint val="75000"/>
                  </a:prstClr>
                </a:solidFill>
              </a:rPr>
              <a:t>‹nº›</a:t>
            </a:fld>
            <a:fld id="{20092672-DA05-4DD4-B859-C24AB6CB0FA8}" type="slidenum">
              <a:rPr lang="pt-BR" smtClean="0">
                <a:solidFill>
                  <a:prstClr val="black">
                    <a:tint val="75000"/>
                  </a:prstClr>
                </a:solidFill>
              </a:rPr>
              <a:t>‹nº›</a:t>
            </a:fld>
            <a:endParaRPr lang="pt-BR" dirty="0">
              <a:solidFill>
                <a:prstClr val="black">
                  <a:tint val="75000"/>
                </a:prstClr>
              </a:solidFill>
            </a:endParaRPr>
          </a:p>
        </p:txBody>
      </p:sp>
    </p:spTree>
    <p:extLst>
      <p:ext uri="{BB962C8B-B14F-4D97-AF65-F5344CB8AC3E}">
        <p14:creationId xmlns="" xmlns:p14="http://schemas.microsoft.com/office/powerpoint/2010/main" val="890406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rtl="0" eaLnBrk="1" fontAlgn="base" hangingPunct="1">
        <a:spcBef>
          <a:spcPct val="0"/>
        </a:spcBef>
        <a:spcAft>
          <a:spcPct val="0"/>
        </a:spcAft>
        <a:defRPr sz="3200">
          <a:solidFill>
            <a:schemeClr val="bg1"/>
          </a:solidFill>
          <a:latin typeface="+mj-lt"/>
          <a:ea typeface="Geneva" charset="0"/>
          <a:cs typeface="+mj-cs"/>
        </a:defRPr>
      </a:lvl1pPr>
      <a:lvl2pPr algn="l" rtl="0" eaLnBrk="1" fontAlgn="base" hangingPunct="1">
        <a:spcBef>
          <a:spcPct val="0"/>
        </a:spcBef>
        <a:spcAft>
          <a:spcPct val="0"/>
        </a:spcAft>
        <a:defRPr sz="3200">
          <a:solidFill>
            <a:schemeClr val="bg1"/>
          </a:solidFill>
          <a:latin typeface="Arial" charset="0"/>
          <a:ea typeface="Geneva" charset="0"/>
          <a:cs typeface="ＭＳ Ｐゴシック" pitchFamily="1" charset="-128"/>
        </a:defRPr>
      </a:lvl2pPr>
      <a:lvl3pPr algn="l" rtl="0" eaLnBrk="1" fontAlgn="base" hangingPunct="1">
        <a:spcBef>
          <a:spcPct val="0"/>
        </a:spcBef>
        <a:spcAft>
          <a:spcPct val="0"/>
        </a:spcAft>
        <a:defRPr sz="3200">
          <a:solidFill>
            <a:schemeClr val="bg1"/>
          </a:solidFill>
          <a:latin typeface="Arial" charset="0"/>
          <a:ea typeface="Geneva" charset="0"/>
          <a:cs typeface="ＭＳ Ｐゴシック" pitchFamily="1" charset="-128"/>
        </a:defRPr>
      </a:lvl3pPr>
      <a:lvl4pPr algn="l" rtl="0" eaLnBrk="1" fontAlgn="base" hangingPunct="1">
        <a:spcBef>
          <a:spcPct val="0"/>
        </a:spcBef>
        <a:spcAft>
          <a:spcPct val="0"/>
        </a:spcAft>
        <a:defRPr sz="3200">
          <a:solidFill>
            <a:schemeClr val="bg1"/>
          </a:solidFill>
          <a:latin typeface="Arial" charset="0"/>
          <a:ea typeface="Geneva" charset="0"/>
          <a:cs typeface="ＭＳ Ｐゴシック" pitchFamily="1" charset="-128"/>
        </a:defRPr>
      </a:lvl4pPr>
      <a:lvl5pPr algn="l" rtl="0" eaLnBrk="1" fontAlgn="base" hangingPunct="1">
        <a:spcBef>
          <a:spcPct val="0"/>
        </a:spcBef>
        <a:spcAft>
          <a:spcPct val="0"/>
        </a:spcAft>
        <a:defRPr sz="3200">
          <a:solidFill>
            <a:schemeClr val="bg1"/>
          </a:solidFill>
          <a:latin typeface="Arial" charset="0"/>
          <a:ea typeface="Geneva" charset="0"/>
          <a:cs typeface="ＭＳ Ｐゴシック" pitchFamily="1" charset="-128"/>
        </a:defRPr>
      </a:lvl5pPr>
      <a:lvl6pPr marL="4572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6pPr>
      <a:lvl7pPr marL="9144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7pPr>
      <a:lvl8pPr marL="13716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8pPr>
      <a:lvl9pPr marL="1828800" algn="l" rtl="0" eaLnBrk="1" fontAlgn="base" hangingPunct="1">
        <a:spcBef>
          <a:spcPct val="0"/>
        </a:spcBef>
        <a:spcAft>
          <a:spcPct val="0"/>
        </a:spcAft>
        <a:defRPr sz="3200">
          <a:solidFill>
            <a:schemeClr val="bg1"/>
          </a:solidFill>
          <a:latin typeface="Arial" charset="0"/>
          <a:ea typeface="ＭＳ Ｐゴシック" pitchFamily="1" charset="-128"/>
          <a:cs typeface="ＭＳ Ｐゴシック" pitchFamily="1" charset="-128"/>
        </a:defRPr>
      </a:lvl9pPr>
    </p:titleStyle>
    <p:bodyStyle>
      <a:lvl1pPr marL="195263" indent="-195263" algn="l" rtl="0" eaLnBrk="1" fontAlgn="base" hangingPunct="1">
        <a:spcBef>
          <a:spcPct val="20000"/>
        </a:spcBef>
        <a:spcAft>
          <a:spcPct val="0"/>
        </a:spcAft>
        <a:buChar char="•"/>
        <a:defRPr sz="2400">
          <a:solidFill>
            <a:schemeClr val="tx1"/>
          </a:solidFill>
          <a:latin typeface="+mn-lt"/>
          <a:ea typeface="Geneva" charset="0"/>
          <a:cs typeface="+mn-cs"/>
        </a:defRPr>
      </a:lvl1pPr>
      <a:lvl2pPr marL="576263" indent="-190500" algn="l" rtl="0" eaLnBrk="1" fontAlgn="base" hangingPunct="1">
        <a:spcBef>
          <a:spcPct val="20000"/>
        </a:spcBef>
        <a:spcAft>
          <a:spcPct val="0"/>
        </a:spcAft>
        <a:buChar char="-"/>
        <a:defRPr sz="2400">
          <a:solidFill>
            <a:schemeClr val="tx1"/>
          </a:solidFill>
          <a:latin typeface="+mn-lt"/>
          <a:ea typeface="+mn-ea"/>
          <a:cs typeface="+mn-cs"/>
        </a:defRPr>
      </a:lvl2pPr>
      <a:lvl3pPr marL="960438" indent="-193675" algn="l" rtl="0" eaLnBrk="1" fontAlgn="base" hangingPunct="1">
        <a:spcBef>
          <a:spcPct val="20000"/>
        </a:spcBef>
        <a:spcAft>
          <a:spcPct val="0"/>
        </a:spcAft>
        <a:buChar char="•"/>
        <a:defRPr>
          <a:solidFill>
            <a:schemeClr val="tx1"/>
          </a:solidFill>
          <a:latin typeface="+mn-lt"/>
          <a:ea typeface="+mn-ea"/>
          <a:cs typeface="+mn-cs"/>
        </a:defRPr>
      </a:lvl3pPr>
      <a:lvl4pPr marL="1379538" indent="-228600" algn="l" rtl="0" eaLnBrk="1" fontAlgn="base" hangingPunct="1">
        <a:spcBef>
          <a:spcPct val="20000"/>
        </a:spcBef>
        <a:spcAft>
          <a:spcPct val="0"/>
        </a:spcAft>
        <a:buChar char="–"/>
        <a:defRPr>
          <a:solidFill>
            <a:schemeClr val="tx1"/>
          </a:solidFill>
          <a:latin typeface="+mn-lt"/>
          <a:ea typeface="+mn-ea"/>
          <a:cs typeface="+mn-cs"/>
        </a:defRPr>
      </a:lvl4pPr>
      <a:lvl5pPr marL="1798638" indent="-228600" algn="l" rtl="0" eaLnBrk="1" fontAlgn="base" hangingPunct="1">
        <a:spcBef>
          <a:spcPct val="20000"/>
        </a:spcBef>
        <a:spcAft>
          <a:spcPct val="0"/>
        </a:spcAft>
        <a:buChar char="»"/>
        <a:defRPr>
          <a:solidFill>
            <a:schemeClr val="tx1"/>
          </a:solidFill>
          <a:latin typeface="+mn-lt"/>
          <a:ea typeface="+mn-ea"/>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pt-BR">
              <a:solidFill>
                <a:prstClr val="black">
                  <a:tint val="7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4A1F0-34AF-4FF6-BCB0-682D755CC407}" type="slidenum">
              <a:rPr lang="pt-BR" smtClean="0">
                <a:solidFill>
                  <a:prstClr val="black">
                    <a:tint val="75000"/>
                  </a:prstClr>
                </a:solidFill>
              </a:rPr>
              <a:pPr/>
              <a:t>‹nº›</a:t>
            </a:fld>
            <a:endParaRPr lang="pt-BR">
              <a:solidFill>
                <a:prstClr val="black">
                  <a:tint val="75000"/>
                </a:prstClr>
              </a:solidFill>
            </a:endParaRPr>
          </a:p>
        </p:txBody>
      </p:sp>
      <p:pic>
        <p:nvPicPr>
          <p:cNvPr id="7" name="Picture 2"/>
          <p:cNvPicPr>
            <a:picLocks noChangeAspect="1" noChangeArrowheads="1"/>
          </p:cNvPicPr>
          <p:nvPr userDrawn="1"/>
        </p:nvPicPr>
        <p:blipFill>
          <a:blip r:embed="rId13" cstate="print"/>
          <a:stretch>
            <a:fillRect/>
          </a:stretch>
        </p:blipFill>
        <p:spPr bwMode="auto">
          <a:xfrm>
            <a:off x="179512" y="5820028"/>
            <a:ext cx="1800200" cy="9211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2611156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7"/>
          <p:cNvSpPr txBox="1">
            <a:spLocks noChangeArrowheads="1"/>
          </p:cNvSpPr>
          <p:nvPr/>
        </p:nvSpPr>
        <p:spPr bwMode="auto">
          <a:xfrm>
            <a:off x="490289" y="4365104"/>
            <a:ext cx="8042152" cy="12311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sz="2400">
                <a:solidFill>
                  <a:schemeClr val="tx1"/>
                </a:solidFill>
                <a:latin typeface="Arial" pitchFamily="34" charset="0"/>
                <a:ea typeface="Geneva" charset="-128"/>
              </a:defRPr>
            </a:lvl1pPr>
            <a:lvl2pPr marL="742950" indent="-285750">
              <a:defRPr sz="2400">
                <a:solidFill>
                  <a:schemeClr val="tx1"/>
                </a:solidFill>
                <a:latin typeface="Arial" pitchFamily="34" charset="0"/>
                <a:ea typeface="Geneva" charset="-128"/>
              </a:defRPr>
            </a:lvl2pPr>
            <a:lvl3pPr marL="1143000" indent="-228600">
              <a:defRPr sz="2400">
                <a:solidFill>
                  <a:schemeClr val="tx1"/>
                </a:solidFill>
                <a:latin typeface="Arial" pitchFamily="34" charset="0"/>
                <a:ea typeface="Geneva" charset="-128"/>
              </a:defRPr>
            </a:lvl3pPr>
            <a:lvl4pPr marL="1600200" indent="-228600">
              <a:defRPr sz="2400">
                <a:solidFill>
                  <a:schemeClr val="tx1"/>
                </a:solidFill>
                <a:latin typeface="Arial" pitchFamily="34" charset="0"/>
                <a:ea typeface="Geneva" charset="-128"/>
              </a:defRPr>
            </a:lvl4pPr>
            <a:lvl5pPr marL="2057400" indent="-228600">
              <a:defRPr sz="2400">
                <a:solidFill>
                  <a:schemeClr val="tx1"/>
                </a:solidFill>
                <a:latin typeface="Arial" pitchFamily="34" charset="0"/>
                <a:ea typeface="Geneva" charset="-128"/>
              </a:defRPr>
            </a:lvl5pPr>
            <a:lvl6pPr marL="2514600" indent="-228600" eaLnBrk="0" fontAlgn="base" hangingPunct="0">
              <a:spcBef>
                <a:spcPct val="0"/>
              </a:spcBef>
              <a:spcAft>
                <a:spcPct val="0"/>
              </a:spcAft>
              <a:defRPr sz="2400">
                <a:solidFill>
                  <a:schemeClr val="tx1"/>
                </a:solidFill>
                <a:latin typeface="Arial" pitchFamily="34" charset="0"/>
                <a:ea typeface="Geneva" charset="-128"/>
              </a:defRPr>
            </a:lvl6pPr>
            <a:lvl7pPr marL="2971800" indent="-228600" eaLnBrk="0" fontAlgn="base" hangingPunct="0">
              <a:spcBef>
                <a:spcPct val="0"/>
              </a:spcBef>
              <a:spcAft>
                <a:spcPct val="0"/>
              </a:spcAft>
              <a:defRPr sz="2400">
                <a:solidFill>
                  <a:schemeClr val="tx1"/>
                </a:solidFill>
                <a:latin typeface="Arial" pitchFamily="34" charset="0"/>
                <a:ea typeface="Geneva" charset="-128"/>
              </a:defRPr>
            </a:lvl7pPr>
            <a:lvl8pPr marL="3429000" indent="-228600" eaLnBrk="0" fontAlgn="base" hangingPunct="0">
              <a:spcBef>
                <a:spcPct val="0"/>
              </a:spcBef>
              <a:spcAft>
                <a:spcPct val="0"/>
              </a:spcAft>
              <a:defRPr sz="2400">
                <a:solidFill>
                  <a:schemeClr val="tx1"/>
                </a:solidFill>
                <a:latin typeface="Arial" pitchFamily="34" charset="0"/>
                <a:ea typeface="Geneva" charset="-128"/>
              </a:defRPr>
            </a:lvl8pPr>
            <a:lvl9pPr marL="3886200" indent="-228600" eaLnBrk="0" fontAlgn="base" hangingPunct="0">
              <a:spcBef>
                <a:spcPct val="0"/>
              </a:spcBef>
              <a:spcAft>
                <a:spcPct val="0"/>
              </a:spcAft>
              <a:defRPr sz="2400">
                <a:solidFill>
                  <a:schemeClr val="tx1"/>
                </a:solidFill>
                <a:latin typeface="Arial" pitchFamily="34" charset="0"/>
                <a:ea typeface="Geneva" charset="-128"/>
              </a:defRPr>
            </a:lvl9pPr>
          </a:lstStyle>
          <a:p>
            <a:pPr algn="r"/>
            <a:r>
              <a:rPr lang="en-GB" altLang="en-US" sz="2800" b="1" dirty="0" smtClean="0">
                <a:solidFill>
                  <a:srgbClr val="3CA344"/>
                </a:solidFill>
                <a:latin typeface="Calibri"/>
              </a:rPr>
              <a:t>South-South Cooperation Conference on Sustainable Consumption and Production – </a:t>
            </a:r>
            <a:r>
              <a:rPr lang="en-GB" altLang="en-US" b="1" dirty="0">
                <a:solidFill>
                  <a:schemeClr val="tx2"/>
                </a:solidFill>
              </a:rPr>
              <a:t>IFAD Global Strategy and </a:t>
            </a:r>
            <a:r>
              <a:rPr lang="en-GB" altLang="en-US" b="1" dirty="0" smtClean="0">
                <a:solidFill>
                  <a:schemeClr val="tx2"/>
                </a:solidFill>
              </a:rPr>
              <a:t>SSTC Best </a:t>
            </a:r>
            <a:r>
              <a:rPr lang="en-GB" altLang="en-US" b="1" dirty="0">
                <a:solidFill>
                  <a:schemeClr val="tx2"/>
                </a:solidFill>
              </a:rPr>
              <a:t>Practices</a:t>
            </a:r>
            <a:endParaRPr lang="en-US" altLang="en-US" b="1" dirty="0">
              <a:solidFill>
                <a:srgbClr val="1F497D"/>
              </a:solidFill>
            </a:endParaRPr>
          </a:p>
        </p:txBody>
      </p:sp>
      <p:sp>
        <p:nvSpPr>
          <p:cNvPr id="3075" name="Rectangle 28"/>
          <p:cNvSpPr>
            <a:spLocks noChangeArrowheads="1"/>
          </p:cNvSpPr>
          <p:nvPr/>
        </p:nvSpPr>
        <p:spPr bwMode="auto">
          <a:xfrm>
            <a:off x="490289" y="5681528"/>
            <a:ext cx="8169027" cy="418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Geneva" charset="-128"/>
              </a:defRPr>
            </a:lvl1pPr>
            <a:lvl2pPr marL="742950" indent="-285750">
              <a:defRPr sz="2400">
                <a:solidFill>
                  <a:schemeClr val="tx1"/>
                </a:solidFill>
                <a:latin typeface="Arial" pitchFamily="34" charset="0"/>
                <a:ea typeface="Geneva" charset="-128"/>
              </a:defRPr>
            </a:lvl2pPr>
            <a:lvl3pPr marL="1143000" indent="-228600">
              <a:defRPr sz="2400">
                <a:solidFill>
                  <a:schemeClr val="tx1"/>
                </a:solidFill>
                <a:latin typeface="Arial" pitchFamily="34" charset="0"/>
                <a:ea typeface="Geneva" charset="-128"/>
              </a:defRPr>
            </a:lvl3pPr>
            <a:lvl4pPr marL="1600200" indent="-228600">
              <a:defRPr sz="2400">
                <a:solidFill>
                  <a:schemeClr val="tx1"/>
                </a:solidFill>
                <a:latin typeface="Arial" pitchFamily="34" charset="0"/>
                <a:ea typeface="Geneva" charset="-128"/>
              </a:defRPr>
            </a:lvl4pPr>
            <a:lvl5pPr marL="2057400" indent="-228600">
              <a:defRPr sz="2400">
                <a:solidFill>
                  <a:schemeClr val="tx1"/>
                </a:solidFill>
                <a:latin typeface="Arial" pitchFamily="34" charset="0"/>
                <a:ea typeface="Geneva" charset="-128"/>
              </a:defRPr>
            </a:lvl5pPr>
            <a:lvl6pPr marL="2514600" indent="-228600" eaLnBrk="0" fontAlgn="base" hangingPunct="0">
              <a:spcBef>
                <a:spcPct val="0"/>
              </a:spcBef>
              <a:spcAft>
                <a:spcPct val="0"/>
              </a:spcAft>
              <a:defRPr sz="2400">
                <a:solidFill>
                  <a:schemeClr val="tx1"/>
                </a:solidFill>
                <a:latin typeface="Arial" pitchFamily="34" charset="0"/>
                <a:ea typeface="Geneva" charset="-128"/>
              </a:defRPr>
            </a:lvl6pPr>
            <a:lvl7pPr marL="2971800" indent="-228600" eaLnBrk="0" fontAlgn="base" hangingPunct="0">
              <a:spcBef>
                <a:spcPct val="0"/>
              </a:spcBef>
              <a:spcAft>
                <a:spcPct val="0"/>
              </a:spcAft>
              <a:defRPr sz="2400">
                <a:solidFill>
                  <a:schemeClr val="tx1"/>
                </a:solidFill>
                <a:latin typeface="Arial" pitchFamily="34" charset="0"/>
                <a:ea typeface="Geneva" charset="-128"/>
              </a:defRPr>
            </a:lvl7pPr>
            <a:lvl8pPr marL="3429000" indent="-228600" eaLnBrk="0" fontAlgn="base" hangingPunct="0">
              <a:spcBef>
                <a:spcPct val="0"/>
              </a:spcBef>
              <a:spcAft>
                <a:spcPct val="0"/>
              </a:spcAft>
              <a:defRPr sz="2400">
                <a:solidFill>
                  <a:schemeClr val="tx1"/>
                </a:solidFill>
                <a:latin typeface="Arial" pitchFamily="34" charset="0"/>
                <a:ea typeface="Geneva" charset="-128"/>
              </a:defRPr>
            </a:lvl8pPr>
            <a:lvl9pPr marL="3886200" indent="-228600" eaLnBrk="0" fontAlgn="base" hangingPunct="0">
              <a:spcBef>
                <a:spcPct val="0"/>
              </a:spcBef>
              <a:spcAft>
                <a:spcPct val="0"/>
              </a:spcAft>
              <a:defRPr sz="2400">
                <a:solidFill>
                  <a:schemeClr val="tx1"/>
                </a:solidFill>
                <a:latin typeface="Arial" pitchFamily="34" charset="0"/>
                <a:ea typeface="Geneva" charset="-128"/>
              </a:defRPr>
            </a:lvl9pPr>
          </a:lstStyle>
          <a:p>
            <a:pPr algn="r"/>
            <a:endParaRPr lang="en-US" altLang="en-US" sz="1600" b="1" dirty="0" smtClean="0">
              <a:solidFill>
                <a:srgbClr val="1F497D"/>
              </a:solidFill>
            </a:endParaRPr>
          </a:p>
          <a:p>
            <a:pPr algn="r"/>
            <a:r>
              <a:rPr lang="en-US" altLang="en-US" sz="1600" b="1" dirty="0" smtClean="0">
                <a:solidFill>
                  <a:srgbClr val="1F497D"/>
                </a:solidFill>
              </a:rPr>
              <a:t>Brasília, Brazil</a:t>
            </a:r>
            <a:endParaRPr lang="en-US" altLang="en-US" sz="1600" b="1" dirty="0">
              <a:solidFill>
                <a:srgbClr val="1F497D"/>
              </a:solidFill>
            </a:endParaRPr>
          </a:p>
          <a:p>
            <a:pPr algn="r"/>
            <a:r>
              <a:rPr lang="pt-BR" altLang="en-US" sz="1600" dirty="0" smtClean="0">
                <a:solidFill>
                  <a:prstClr val="black"/>
                </a:solidFill>
              </a:rPr>
              <a:t>6-7 April 2017</a:t>
            </a:r>
            <a:endParaRPr lang="en-US" altLang="en-US" sz="1600" dirty="0">
              <a:solidFill>
                <a:prstClr val="black"/>
              </a:solidFill>
            </a:endParaRPr>
          </a:p>
        </p:txBody>
      </p:sp>
      <p:sp>
        <p:nvSpPr>
          <p:cNvPr id="2" name="Rectangle 1"/>
          <p:cNvSpPr/>
          <p:nvPr/>
        </p:nvSpPr>
        <p:spPr bwMode="auto">
          <a:xfrm>
            <a:off x="827584" y="408543"/>
            <a:ext cx="1196972" cy="3515001"/>
          </a:xfrm>
          <a:prstGeom prst="rect">
            <a:avLst/>
          </a:prstGeom>
          <a:solidFill>
            <a:srgbClr val="3CA34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prstClr val="black"/>
              </a:solidFill>
              <a:latin typeface="Arial" charset="0"/>
              <a:ea typeface="ＭＳ Ｐゴシック" pitchFamily="1" charset="-128"/>
              <a:cs typeface="ＭＳ Ｐゴシック" pitchFamily="1" charset="-128"/>
            </a:endParaRPr>
          </a:p>
        </p:txBody>
      </p:sp>
      <p:pic>
        <p:nvPicPr>
          <p:cNvPr id="3078"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20273" y="408543"/>
            <a:ext cx="1513974" cy="3515001"/>
          </a:xfrm>
          <a:prstGeom prst="rect">
            <a:avLst/>
          </a:prstGeom>
          <a:solidFill>
            <a:srgbClr val="3CA344"/>
          </a:solidFill>
          <a:ln>
            <a:noFill/>
          </a:ln>
          <a:effectLst/>
        </p:spPr>
      </p:pic>
      <p:pic>
        <p:nvPicPr>
          <p:cNvPr id="9" name="image19.jpg" descr="ProjetoProsemiárido_Coopercuc_colheitamaracujadomato_Uaua_Bahia05.jpeg"/>
          <p:cNvPicPr>
            <a:picLocks noChangeAspect="1"/>
          </p:cNvPicPr>
          <p:nvPr/>
        </p:nvPicPr>
        <p:blipFill>
          <a:blip r:embed="rId4" cstate="print">
            <a:extLst/>
          </a:blip>
          <a:stretch>
            <a:fillRect/>
          </a:stretch>
        </p:blipFill>
        <p:spPr>
          <a:xfrm>
            <a:off x="2819177" y="548680"/>
            <a:ext cx="3384376" cy="3096344"/>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 xmlns:p14="http://schemas.microsoft.com/office/powerpoint/2010/main" val="343337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251520" y="1052736"/>
            <a:ext cx="8568952" cy="4608512"/>
          </a:xfrm>
          <a:prstGeom prst="rect">
            <a:avLst/>
          </a:prstGeom>
          <a:noFill/>
          <a:ln>
            <a:noFill/>
          </a:ln>
        </p:spPr>
        <p:txBody>
          <a:bodyPr lIns="91425" tIns="91425" rIns="91425" bIns="91425" anchor="t" anchorCtr="0">
            <a:noAutofit/>
          </a:bodyPr>
          <a:lstStyle/>
          <a:p>
            <a:pPr algn="just"/>
            <a:endParaRPr lang="en-US" sz="1600" dirty="0" smtClean="0">
              <a:solidFill>
                <a:srgbClr val="002060"/>
              </a:solidFill>
              <a:latin typeface="+mn-lt"/>
            </a:endParaRPr>
          </a:p>
          <a:p>
            <a:pPr algn="just"/>
            <a:endParaRPr lang="en-US" sz="1600" dirty="0" smtClean="0">
              <a:solidFill>
                <a:srgbClr val="002060"/>
              </a:solidFill>
              <a:latin typeface="+mn-lt"/>
            </a:endParaRPr>
          </a:p>
          <a:p>
            <a:pPr algn="just"/>
            <a:endParaRPr lang="en-US" sz="1600" dirty="0" smtClean="0">
              <a:solidFill>
                <a:srgbClr val="002060"/>
              </a:solidFill>
              <a:latin typeface="+mn-lt"/>
            </a:endParaRPr>
          </a:p>
          <a:p>
            <a:pPr marL="285750" indent="-285750" algn="just">
              <a:buFont typeface="Arial" panose="020B0604020202020204" pitchFamily="34" charset="0"/>
              <a:buChar char="•"/>
            </a:pPr>
            <a:r>
              <a:rPr lang="en-US" b="1" dirty="0">
                <a:solidFill>
                  <a:schemeClr val="tx2"/>
                </a:solidFill>
                <a:latin typeface="Arial" pitchFamily="34" charset="0"/>
                <a:ea typeface="Geneva" charset="-128"/>
              </a:rPr>
              <a:t>Family Farming Project Level:</a:t>
            </a:r>
          </a:p>
          <a:p>
            <a:pPr marL="342900" indent="-342900" algn="just">
              <a:buFont typeface="+mj-lt"/>
              <a:buAutoNum type="arabicPeriod"/>
            </a:pPr>
            <a:r>
              <a:rPr lang="en-GB" sz="1600" dirty="0" smtClean="0"/>
              <a:t>The </a:t>
            </a:r>
            <a:r>
              <a:rPr lang="en-GB" sz="1600" dirty="0"/>
              <a:t>well-known ‘</a:t>
            </a:r>
            <a:r>
              <a:rPr lang="en-GB" sz="1600" b="1" dirty="0">
                <a:solidFill>
                  <a:srgbClr val="0070C0"/>
                </a:solidFill>
                <a:latin typeface="Arial" panose="020B0604020202020204" pitchFamily="34" charset="0"/>
                <a:cs typeface="Arial" panose="020B0604020202020204" pitchFamily="34" charset="0"/>
              </a:rPr>
              <a:t>Learning Routes’, </a:t>
            </a:r>
            <a:r>
              <a:rPr lang="en-GB" sz="1600" dirty="0" smtClean="0"/>
              <a:t>in partnership with PROCASUR, </a:t>
            </a:r>
            <a:r>
              <a:rPr lang="en-GB" sz="1600" dirty="0"/>
              <a:t>a non-profit organization focused on knowledge management among people linked to development projects, associations, organizations and </a:t>
            </a:r>
            <a:r>
              <a:rPr lang="en-GB" sz="1600" dirty="0" smtClean="0"/>
              <a:t>governments; </a:t>
            </a:r>
            <a:endParaRPr lang="en-GB" sz="1600" dirty="0"/>
          </a:p>
          <a:p>
            <a:pPr marL="342900" indent="-342900" algn="just">
              <a:buFont typeface="+mj-lt"/>
              <a:buAutoNum type="arabicPeriod"/>
            </a:pPr>
            <a:r>
              <a:rPr lang="en-GB" sz="1600" b="1" dirty="0">
                <a:solidFill>
                  <a:srgbClr val="0070C0"/>
                </a:solidFill>
                <a:latin typeface="Arial" panose="020B0604020202020204" pitchFamily="34" charset="0"/>
                <a:cs typeface="Arial" panose="020B0604020202020204" pitchFamily="34" charset="0"/>
              </a:rPr>
              <a:t>Rural Finance </a:t>
            </a:r>
            <a:r>
              <a:rPr lang="en-GB" sz="1600" dirty="0"/>
              <a:t>and family </a:t>
            </a:r>
            <a:r>
              <a:rPr lang="en-GB" sz="1600" dirty="0" smtClean="0"/>
              <a:t>farming, e.g. </a:t>
            </a:r>
            <a:r>
              <a:rPr lang="en-GB" sz="1600" dirty="0"/>
              <a:t>in the Southern Cone (Argentina, Uruguay);</a:t>
            </a:r>
          </a:p>
          <a:p>
            <a:pPr marL="342900" indent="-342900" algn="just">
              <a:buFont typeface="+mj-lt"/>
              <a:buAutoNum type="arabicPeriod"/>
            </a:pPr>
            <a:r>
              <a:rPr lang="pt-BR" sz="1600" b="1" dirty="0">
                <a:solidFill>
                  <a:srgbClr val="0070C0"/>
                </a:solidFill>
                <a:latin typeface="Arial" panose="020B0604020202020204" pitchFamily="34" charset="0"/>
                <a:cs typeface="Arial" panose="020B0604020202020204" pitchFamily="34" charset="0"/>
              </a:rPr>
              <a:t>Cooperativism</a:t>
            </a:r>
            <a:r>
              <a:rPr lang="pt-BR" sz="1600" dirty="0"/>
              <a:t> and family farming, </a:t>
            </a:r>
            <a:r>
              <a:rPr lang="pt-BR" sz="1600" dirty="0" smtClean="0"/>
              <a:t>e.g. </a:t>
            </a:r>
            <a:r>
              <a:rPr lang="pt-BR" sz="1600" dirty="0"/>
              <a:t>Brazil (Bahia</a:t>
            </a:r>
            <a:r>
              <a:rPr lang="pt-BR" sz="1600" dirty="0" smtClean="0"/>
              <a:t>)</a:t>
            </a:r>
          </a:p>
          <a:p>
            <a:pPr marL="342900" indent="-342900" algn="just">
              <a:buFont typeface="+mj-lt"/>
              <a:buAutoNum type="arabicPeriod"/>
            </a:pPr>
            <a:r>
              <a:rPr lang="pt-BR" sz="1600" b="1" dirty="0" smtClean="0">
                <a:solidFill>
                  <a:srgbClr val="0070C0"/>
                </a:solidFill>
                <a:latin typeface="Arial" panose="020B0604020202020204" pitchFamily="34" charset="0"/>
                <a:cs typeface="Arial" panose="020B0604020202020204" pitchFamily="34" charset="0"/>
              </a:rPr>
              <a:t>Water reuse and micro-irrigation</a:t>
            </a:r>
            <a:r>
              <a:rPr lang="pt-BR" sz="1600" dirty="0" smtClean="0"/>
              <a:t>. Brazil Federal Project  (Projeto Dom Helder Camara, phase I); </a:t>
            </a:r>
            <a:r>
              <a:rPr lang="en-GB" sz="1600" dirty="0"/>
              <a:t>Guatemala, India and </a:t>
            </a:r>
            <a:r>
              <a:rPr lang="en-GB" sz="1600" dirty="0" smtClean="0"/>
              <a:t>Madagascar; Oases technology transfer Mauritania and Morocc</a:t>
            </a:r>
            <a:r>
              <a:rPr lang="en-GB" sz="1600" dirty="0"/>
              <a:t>o; The Upper Tana-Nairobi Water Fund (UTNWF</a:t>
            </a:r>
            <a:r>
              <a:rPr lang="en-GB" sz="1600" dirty="0" smtClean="0"/>
              <a:t>). </a:t>
            </a:r>
          </a:p>
          <a:p>
            <a:pPr marL="342900" indent="-342900" algn="just">
              <a:buFont typeface="+mj-lt"/>
              <a:buAutoNum type="arabicPeriod"/>
            </a:pPr>
            <a:r>
              <a:rPr lang="pt-BR" sz="1600" b="1" dirty="0">
                <a:solidFill>
                  <a:srgbClr val="0070C0"/>
                </a:solidFill>
                <a:latin typeface="Arial" panose="020B0604020202020204" pitchFamily="34" charset="0"/>
                <a:cs typeface="Arial" panose="020B0604020202020204" pitchFamily="34" charset="0"/>
              </a:rPr>
              <a:t>Better management of </a:t>
            </a:r>
            <a:r>
              <a:rPr lang="pt-BR" sz="1600" b="1" dirty="0" smtClean="0">
                <a:solidFill>
                  <a:srgbClr val="0070C0"/>
                </a:solidFill>
                <a:latin typeface="Arial" panose="020B0604020202020204" pitchFamily="34" charset="0"/>
                <a:cs typeface="Arial" panose="020B0604020202020204" pitchFamily="34" charset="0"/>
              </a:rPr>
              <a:t>environmental </a:t>
            </a:r>
            <a:r>
              <a:rPr lang="pt-BR" sz="1600" b="1" dirty="0">
                <a:solidFill>
                  <a:srgbClr val="0070C0"/>
                </a:solidFill>
                <a:latin typeface="Arial" panose="020B0604020202020204" pitchFamily="34" charset="0"/>
                <a:cs typeface="Arial" panose="020B0604020202020204" pitchFamily="34" charset="0"/>
              </a:rPr>
              <a:t>resources</a:t>
            </a:r>
            <a:r>
              <a:rPr lang="pt-BR" sz="1600" dirty="0" smtClean="0"/>
              <a:t>, </a:t>
            </a:r>
            <a:r>
              <a:rPr lang="en-GB" sz="1600" dirty="0"/>
              <a:t>Renewable Energy Technologies (RETs</a:t>
            </a:r>
            <a:r>
              <a:rPr lang="en-GB" sz="1600" dirty="0" smtClean="0"/>
              <a:t>), solar energy </a:t>
            </a:r>
            <a:r>
              <a:rPr lang="en-GB" sz="1600" dirty="0" err="1" smtClean="0"/>
              <a:t>etc</a:t>
            </a:r>
            <a:r>
              <a:rPr lang="en-GB" sz="1600" dirty="0" smtClean="0"/>
              <a:t>, contributing to the </a:t>
            </a:r>
            <a:r>
              <a:rPr lang="en-GB" sz="1600" b="1" dirty="0">
                <a:solidFill>
                  <a:srgbClr val="0070C0"/>
                </a:solidFill>
                <a:latin typeface="Arial" panose="020B0604020202020204" pitchFamily="34" charset="0"/>
                <a:cs typeface="Arial" panose="020B0604020202020204" pitchFamily="34" charset="0"/>
              </a:rPr>
              <a:t>attainment of the SDG 12. </a:t>
            </a:r>
          </a:p>
          <a:p>
            <a:pPr marL="342900" indent="-342900" algn="just">
              <a:buFont typeface="+mj-lt"/>
              <a:buAutoNum type="arabicPeriod"/>
            </a:pPr>
            <a:endParaRPr lang="en-GB" dirty="0" smtClean="0"/>
          </a:p>
          <a:p>
            <a:pPr marL="285750" indent="-285750" algn="just" fontAlgn="base">
              <a:buFont typeface="Arial" panose="020B0604020202020204" pitchFamily="34" charset="0"/>
              <a:buChar char="•"/>
            </a:pPr>
            <a:r>
              <a:rPr lang="pt-BR" b="1" dirty="0">
                <a:solidFill>
                  <a:schemeClr val="tx2"/>
                </a:solidFill>
                <a:latin typeface="Arial" pitchFamily="34" charset="0"/>
                <a:ea typeface="Geneva" charset="-128"/>
              </a:rPr>
              <a:t>Inter-agency:</a:t>
            </a:r>
            <a:r>
              <a:rPr lang="pt-BR" sz="1600" dirty="0" smtClean="0">
                <a:solidFill>
                  <a:schemeClr val="tx1"/>
                </a:solidFill>
                <a:latin typeface="Arial" panose="020B0604020202020204" pitchFamily="34" charset="0"/>
                <a:cs typeface="Arial" panose="020B0604020202020204" pitchFamily="34" charset="0"/>
              </a:rPr>
              <a:t> CGIAR partners </a:t>
            </a:r>
            <a:r>
              <a:rPr lang="en-GB" sz="1600" dirty="0"/>
              <a:t>(i.e. ICRAF, CIAT, ICRISAT, IMWI, Potato Centre, etc.) </a:t>
            </a:r>
            <a:r>
              <a:rPr lang="pt-BR" sz="1600" dirty="0" smtClean="0">
                <a:solidFill>
                  <a:schemeClr val="tx1"/>
                </a:solidFill>
                <a:latin typeface="Arial" panose="020B0604020202020204" pitchFamily="34" charset="0"/>
                <a:cs typeface="Arial" panose="020B0604020202020204" pitchFamily="34" charset="0"/>
              </a:rPr>
              <a:t>, World Bank (Joint Supervision Missions in Brazil</a:t>
            </a:r>
            <a:r>
              <a:rPr lang="pt-BR" dirty="0" smtClean="0">
                <a:solidFill>
                  <a:schemeClr val="tx1"/>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p:txBody>
      </p:sp>
      <p:graphicFrame>
        <p:nvGraphicFramePr>
          <p:cNvPr id="2" name="Tabela 1"/>
          <p:cNvGraphicFramePr>
            <a:graphicFrameLocks noGrp="1"/>
          </p:cNvGraphicFramePr>
          <p:nvPr>
            <p:extLst>
              <p:ext uri="{D42A27DB-BD31-4B8C-83A1-F6EECF244321}">
                <p14:modId xmlns="" xmlns:p14="http://schemas.microsoft.com/office/powerpoint/2010/main" val="372716423"/>
              </p:ext>
            </p:extLst>
          </p:nvPr>
        </p:nvGraphicFramePr>
        <p:xfrm>
          <a:off x="959185" y="1059027"/>
          <a:ext cx="6408711" cy="792480"/>
        </p:xfrm>
        <a:graphic>
          <a:graphicData uri="http://schemas.openxmlformats.org/drawingml/2006/table">
            <a:tbl>
              <a:tblPr firstRow="1" bandRow="1">
                <a:tableStyleId>{5C22544A-7EE6-4342-B048-85BDC9FD1C3A}</a:tableStyleId>
              </a:tblPr>
              <a:tblGrid>
                <a:gridCol w="6408711"/>
              </a:tblGrid>
              <a:tr h="6484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1"/>
                          </a:solidFill>
                          <a:latin typeface="Arial" panose="020B0604020202020204" pitchFamily="34" charset="0"/>
                          <a:cs typeface="Arial" panose="020B0604020202020204" pitchFamily="34" charset="0"/>
                        </a:rPr>
                        <a:t>Examples of SSTC in the context of IFAD’s specificity</a:t>
                      </a:r>
                    </a:p>
                    <a:p>
                      <a:endParaRPr lang="pt-BR" sz="2400" dirty="0"/>
                    </a:p>
                  </a:txBody>
                  <a:tcPr marT="60960" marB="60960">
                    <a:solidFill>
                      <a:srgbClr val="0070C0"/>
                    </a:solidFill>
                  </a:tcPr>
                </a:tc>
              </a:tr>
            </a:tbl>
          </a:graphicData>
        </a:graphic>
      </p:graphicFrame>
      <p:sp>
        <p:nvSpPr>
          <p:cNvPr id="5"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6" name="Espaço Reservado para Número de Slide 5"/>
          <p:cNvSpPr>
            <a:spLocks noGrp="1"/>
          </p:cNvSpPr>
          <p:nvPr>
            <p:ph type="sldNum" sz="quarter" idx="4"/>
          </p:nvPr>
        </p:nvSpPr>
        <p:spPr/>
        <p:txBody>
          <a:bodyPr/>
          <a:lstStyle/>
          <a:p>
            <a:fld id="{B5F4A1F0-34AF-4FF6-BCB0-682D755CC407}" type="slidenum">
              <a:rPr lang="pt-BR" smtClean="0">
                <a:solidFill>
                  <a:prstClr val="black">
                    <a:tint val="75000"/>
                  </a:prstClr>
                </a:solidFill>
              </a:rPr>
              <a:pPr/>
              <a:t>10</a:t>
            </a:fld>
            <a:endParaRPr lang="pt-BR">
              <a:solidFill>
                <a:prstClr val="black">
                  <a:tint val="75000"/>
                </a:prstClr>
              </a:solidFill>
            </a:endParaRPr>
          </a:p>
        </p:txBody>
      </p:sp>
    </p:spTree>
    <p:extLst>
      <p:ext uri="{BB962C8B-B14F-4D97-AF65-F5344CB8AC3E}">
        <p14:creationId xmlns="" xmlns:p14="http://schemas.microsoft.com/office/powerpoint/2010/main" val="397504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12776"/>
            <a:ext cx="8669073" cy="4216539"/>
          </a:xfrm>
          <a:prstGeom prst="rect">
            <a:avLst/>
          </a:prstGeom>
        </p:spPr>
        <p:txBody>
          <a:bodyPr wrap="square">
            <a:spAutoFit/>
          </a:bodyPr>
          <a:lstStyle/>
          <a:p>
            <a:pPr algn="just"/>
            <a:endParaRPr lang="en-GB" sz="2000" dirty="0">
              <a:latin typeface="+mj-lt"/>
            </a:endParaRPr>
          </a:p>
          <a:p>
            <a:pPr algn="just"/>
            <a:endParaRPr lang="en-US" sz="1600" dirty="0" smtClean="0">
              <a:solidFill>
                <a:srgbClr val="002060"/>
              </a:solidFill>
              <a:latin typeface="+mj-lt"/>
            </a:endParaRPr>
          </a:p>
          <a:p>
            <a:pPr algn="just"/>
            <a:endParaRPr lang="en-US" sz="1600" dirty="0" smtClean="0">
              <a:solidFill>
                <a:srgbClr val="002060"/>
              </a:solidFill>
              <a:latin typeface="+mj-lt"/>
            </a:endParaRPr>
          </a:p>
          <a:p>
            <a:pPr algn="just"/>
            <a:r>
              <a:rPr lang="en-US" dirty="0" smtClean="0">
                <a:solidFill>
                  <a:schemeClr val="tx1"/>
                </a:solidFill>
                <a:latin typeface="Arial" panose="020B0604020202020204" pitchFamily="34" charset="0"/>
                <a:cs typeface="Arial" panose="020B0604020202020204" pitchFamily="34" charset="0"/>
              </a:rPr>
              <a:t>IFAD actively promotes the </a:t>
            </a:r>
            <a:r>
              <a:rPr lang="en-US" b="1" dirty="0">
                <a:solidFill>
                  <a:srgbClr val="0070C0"/>
                </a:solidFill>
                <a:latin typeface="Arial" panose="020B0604020202020204" pitchFamily="34" charset="0"/>
                <a:cs typeface="Arial" panose="020B0604020202020204" pitchFamily="34" charset="0"/>
              </a:rPr>
              <a:t>scaling-up of its best </a:t>
            </a:r>
            <a:r>
              <a:rPr lang="en-US" b="1" dirty="0" smtClean="0">
                <a:solidFill>
                  <a:srgbClr val="0070C0"/>
                </a:solidFill>
                <a:latin typeface="Arial" panose="020B0604020202020204" pitchFamily="34" charset="0"/>
                <a:cs typeface="Arial" panose="020B0604020202020204" pitchFamily="34" charset="0"/>
              </a:rPr>
              <a:t>practices</a:t>
            </a:r>
            <a:r>
              <a:rPr lang="en-US" dirty="0" smtClean="0">
                <a:solidFill>
                  <a:schemeClr val="tx1"/>
                </a:solidFill>
                <a:latin typeface="Arial" panose="020B0604020202020204" pitchFamily="34" charset="0"/>
                <a:cs typeface="Arial" panose="020B0604020202020204" pitchFamily="34" charset="0"/>
              </a:rPr>
              <a:t>, which are often </a:t>
            </a:r>
            <a:r>
              <a:rPr lang="en-US" b="1" dirty="0" smtClean="0">
                <a:solidFill>
                  <a:srgbClr val="0070C0"/>
                </a:solidFill>
                <a:latin typeface="Arial" panose="020B0604020202020204" pitchFamily="34" charset="0"/>
                <a:cs typeface="Arial" panose="020B0604020202020204" pitchFamily="34" charset="0"/>
              </a:rPr>
              <a:t>incorporated into  official rural development </a:t>
            </a:r>
            <a:r>
              <a:rPr lang="en-US" b="1" dirty="0">
                <a:solidFill>
                  <a:srgbClr val="0070C0"/>
                </a:solidFill>
                <a:latin typeface="Arial" panose="020B0604020202020204" pitchFamily="34" charset="0"/>
                <a:cs typeface="Arial" panose="020B0604020202020204" pitchFamily="34" charset="0"/>
              </a:rPr>
              <a:t>policies</a:t>
            </a:r>
            <a:r>
              <a:rPr lang="en-US" dirty="0" smtClean="0">
                <a:solidFill>
                  <a:schemeClr val="tx1"/>
                </a:solidFill>
                <a:latin typeface="Arial" panose="020B0604020202020204" pitchFamily="34" charset="0"/>
                <a:cs typeface="Arial" panose="020B0604020202020204" pitchFamily="34" charset="0"/>
              </a:rPr>
              <a:t> at national and international level. IFAD also strives to </a:t>
            </a:r>
            <a:r>
              <a:rPr lang="en-US" b="1" dirty="0">
                <a:solidFill>
                  <a:srgbClr val="0070C0"/>
                </a:solidFill>
                <a:latin typeface="Arial" panose="020B0604020202020204" pitchFamily="34" charset="0"/>
                <a:cs typeface="Arial" panose="020B0604020202020204" pitchFamily="34" charset="0"/>
              </a:rPr>
              <a:t>expand its </a:t>
            </a:r>
            <a:r>
              <a:rPr lang="en-US" b="1" dirty="0" smtClean="0">
                <a:solidFill>
                  <a:srgbClr val="0070C0"/>
                </a:solidFill>
                <a:latin typeface="Arial" panose="020B0604020202020204" pitchFamily="34" charset="0"/>
                <a:cs typeface="Arial" panose="020B0604020202020204" pitchFamily="34" charset="0"/>
              </a:rPr>
              <a:t>collaboration </a:t>
            </a:r>
            <a:r>
              <a:rPr lang="en-US" b="1" dirty="0">
                <a:solidFill>
                  <a:srgbClr val="0070C0"/>
                </a:solidFill>
                <a:latin typeface="Arial" panose="020B0604020202020204" pitchFamily="34" charset="0"/>
                <a:cs typeface="Arial" panose="020B0604020202020204" pitchFamily="34" charset="0"/>
              </a:rPr>
              <a:t>with the private sector, </a:t>
            </a:r>
            <a:r>
              <a:rPr lang="en-US" dirty="0" smtClean="0">
                <a:solidFill>
                  <a:schemeClr val="tx1"/>
                </a:solidFill>
                <a:latin typeface="Arial" panose="020B0604020202020204" pitchFamily="34" charset="0"/>
                <a:cs typeface="Arial" panose="020B0604020202020204" pitchFamily="34" charset="0"/>
              </a:rPr>
              <a:t>ranging from research, product supply and technology institutions, further contributing to giving family farming products a wider and more profitable and efficient market access. </a:t>
            </a:r>
          </a:p>
          <a:p>
            <a:pPr algn="just"/>
            <a:endParaRPr lang="en-US" dirty="0">
              <a:latin typeface="Arial" panose="020B0604020202020204" pitchFamily="34" charset="0"/>
              <a:cs typeface="Arial" panose="020B0604020202020204" pitchFamily="34" charset="0"/>
            </a:endParaRPr>
          </a:p>
          <a:p>
            <a:pPr algn="just"/>
            <a:r>
              <a:rPr lang="en-US" dirty="0" smtClean="0">
                <a:solidFill>
                  <a:schemeClr val="tx1"/>
                </a:solidFill>
                <a:latin typeface="Arial" panose="020B0604020202020204" pitchFamily="34" charset="0"/>
                <a:cs typeface="Arial" panose="020B0604020202020204" pitchFamily="34" charset="0"/>
              </a:rPr>
              <a:t>IFAD is also leading in the </a:t>
            </a:r>
            <a:r>
              <a:rPr lang="en-US" b="1" dirty="0">
                <a:solidFill>
                  <a:srgbClr val="0070C0"/>
                </a:solidFill>
                <a:latin typeface="Arial" panose="020B0604020202020204" pitchFamily="34" charset="0"/>
                <a:cs typeface="Arial" panose="020B0604020202020204" pitchFamily="34" charset="0"/>
              </a:rPr>
              <a:t>strengthening of more robust M&amp;E </a:t>
            </a:r>
            <a:r>
              <a:rPr lang="en-US" b="1" dirty="0" smtClean="0">
                <a:solidFill>
                  <a:srgbClr val="0070C0"/>
                </a:solidFill>
                <a:latin typeface="Arial" panose="020B0604020202020204" pitchFamily="34" charset="0"/>
                <a:cs typeface="Arial" panose="020B0604020202020204" pitchFamily="34" charset="0"/>
              </a:rPr>
              <a:t>systems </a:t>
            </a:r>
            <a:r>
              <a:rPr lang="en-US" dirty="0" smtClean="0">
                <a:solidFill>
                  <a:schemeClr val="tx1"/>
                </a:solidFill>
                <a:latin typeface="Arial" panose="020B0604020202020204" pitchFamily="34" charset="0"/>
                <a:cs typeface="Arial" panose="020B0604020202020204" pitchFamily="34" charset="0"/>
              </a:rPr>
              <a:t>(monitoring and evaluation systems) of rural development projects worldwide, including </a:t>
            </a:r>
            <a:r>
              <a:rPr lang="en-US" b="1" dirty="0" smtClean="0">
                <a:solidFill>
                  <a:srgbClr val="0070C0"/>
                </a:solidFill>
                <a:latin typeface="Arial" panose="020B0604020202020204" pitchFamily="34" charset="0"/>
                <a:cs typeface="Arial" panose="020B0604020202020204" pitchFamily="34" charset="0"/>
              </a:rPr>
              <a:t>a more rational and efficient use of </a:t>
            </a:r>
            <a:r>
              <a:rPr lang="en-US" b="1" dirty="0">
                <a:solidFill>
                  <a:srgbClr val="0070C0"/>
                </a:solidFill>
                <a:latin typeface="Arial" panose="020B0604020202020204" pitchFamily="34" charset="0"/>
                <a:cs typeface="Arial" panose="020B0604020202020204" pitchFamily="34" charset="0"/>
              </a:rPr>
              <a:t>environmental resources</a:t>
            </a:r>
            <a:r>
              <a:rPr lang="en-US" dirty="0" smtClean="0">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leading to more effective project management and a more </a:t>
            </a:r>
            <a:r>
              <a:rPr lang="en-US" b="1" dirty="0">
                <a:solidFill>
                  <a:srgbClr val="0070C0"/>
                </a:solidFill>
                <a:latin typeface="Arial" panose="020B0604020202020204" pitchFamily="34" charset="0"/>
                <a:cs typeface="Arial" panose="020B0604020202020204" pitchFamily="34" charset="0"/>
              </a:rPr>
              <a:t>rapid achievement of the SDGs</a:t>
            </a:r>
            <a:r>
              <a:rPr lang="en-US" dirty="0" smtClean="0">
                <a:solidFill>
                  <a:schemeClr val="tx1"/>
                </a:solidFill>
                <a:latin typeface="Arial" panose="020B0604020202020204" pitchFamily="34" charset="0"/>
                <a:cs typeface="Arial" panose="020B0604020202020204" pitchFamily="34" charset="0"/>
              </a:rPr>
              <a:t>, in particular the SDG 12. </a:t>
            </a:r>
            <a:endParaRPr lang="en-US" b="1" dirty="0">
              <a:solidFill>
                <a:srgbClr val="0070C0"/>
              </a:solidFill>
              <a:latin typeface="Arial" panose="020B0604020202020204" pitchFamily="34" charset="0"/>
              <a:cs typeface="Arial" panose="020B0604020202020204" pitchFamily="34" charset="0"/>
            </a:endParaRPr>
          </a:p>
        </p:txBody>
      </p:sp>
      <p:graphicFrame>
        <p:nvGraphicFramePr>
          <p:cNvPr id="3" name="Tabela 2"/>
          <p:cNvGraphicFramePr>
            <a:graphicFrameLocks noGrp="1"/>
          </p:cNvGraphicFramePr>
          <p:nvPr>
            <p:extLst>
              <p:ext uri="{D42A27DB-BD31-4B8C-83A1-F6EECF244321}">
                <p14:modId xmlns="" xmlns:p14="http://schemas.microsoft.com/office/powerpoint/2010/main" val="3919813736"/>
              </p:ext>
            </p:extLst>
          </p:nvPr>
        </p:nvGraphicFramePr>
        <p:xfrm>
          <a:off x="1259632" y="1124744"/>
          <a:ext cx="6096000" cy="792480"/>
        </p:xfrm>
        <a:graphic>
          <a:graphicData uri="http://schemas.openxmlformats.org/drawingml/2006/table">
            <a:tbl>
              <a:tblPr firstRow="1" bandRow="1">
                <a:tableStyleId>{5C22544A-7EE6-4342-B048-85BDC9FD1C3A}</a:tableStyleId>
              </a:tblPr>
              <a:tblGrid>
                <a:gridCol w="6096000"/>
              </a:tblGrid>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i="0" u="none" strike="noStrike" cap="none" dirty="0" smtClean="0">
                          <a:solidFill>
                            <a:schemeClr val="bg1"/>
                          </a:solidFill>
                          <a:latin typeface="+mn-lt"/>
                          <a:ea typeface="+mn-ea"/>
                          <a:cs typeface="+mn-cs"/>
                          <a:sym typeface="Arial"/>
                        </a:rPr>
                        <a:t>Conclusion</a:t>
                      </a:r>
                    </a:p>
                    <a:p>
                      <a:endParaRPr lang="pt-BR" sz="2400" dirty="0"/>
                    </a:p>
                  </a:txBody>
                  <a:tcPr marT="60960" marB="60960">
                    <a:solidFill>
                      <a:srgbClr val="0070C0"/>
                    </a:solidFill>
                  </a:tcPr>
                </a:tc>
              </a:tr>
            </a:tbl>
          </a:graphicData>
        </a:graphic>
      </p:graphicFrame>
      <p:sp>
        <p:nvSpPr>
          <p:cNvPr id="5"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6" name="Espaço Reservado para Número de Slide 5"/>
          <p:cNvSpPr>
            <a:spLocks noGrp="1"/>
          </p:cNvSpPr>
          <p:nvPr>
            <p:ph type="sldNum" sz="quarter" idx="4"/>
          </p:nvPr>
        </p:nvSpPr>
        <p:spPr/>
        <p:txBody>
          <a:bodyPr/>
          <a:lstStyle/>
          <a:p>
            <a:fld id="{B5F4A1F0-34AF-4FF6-BCB0-682D755CC407}" type="slidenum">
              <a:rPr lang="pt-BR" smtClean="0">
                <a:solidFill>
                  <a:prstClr val="black">
                    <a:tint val="75000"/>
                  </a:prstClr>
                </a:solidFill>
              </a:rPr>
              <a:pPr/>
              <a:t>11</a:t>
            </a:fld>
            <a:endParaRPr lang="pt-BR">
              <a:solidFill>
                <a:prstClr val="black">
                  <a:tint val="75000"/>
                </a:prstClr>
              </a:solidFill>
            </a:endParaRPr>
          </a:p>
        </p:txBody>
      </p:sp>
    </p:spTree>
    <p:extLst>
      <p:ext uri="{BB962C8B-B14F-4D97-AF65-F5344CB8AC3E}">
        <p14:creationId xmlns="" xmlns:p14="http://schemas.microsoft.com/office/powerpoint/2010/main" val="472450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1520" y="1438275"/>
            <a:ext cx="8352927" cy="982613"/>
          </a:xfrm>
        </p:spPr>
        <p:txBody>
          <a:bodyPr/>
          <a:lstStyle/>
          <a:p>
            <a:pPr marL="0" indent="0">
              <a:buNone/>
            </a:pPr>
            <a:r>
              <a:rPr lang="pt-BR" b="1" dirty="0" smtClean="0">
                <a:solidFill>
                  <a:srgbClr val="0070C0"/>
                </a:solidFill>
              </a:rPr>
              <a:t>IFAD– International Fund for Agricultural Development</a:t>
            </a:r>
            <a:endParaRPr lang="pt-BR" b="1" dirty="0">
              <a:solidFill>
                <a:srgbClr val="0070C0"/>
              </a:solidFill>
            </a:endParaRPr>
          </a:p>
          <a:p>
            <a:pPr marL="0" indent="0">
              <a:buNone/>
            </a:pPr>
            <a:r>
              <a:rPr lang="en-GB" dirty="0" smtClean="0"/>
              <a:t>Via Paolo di </a:t>
            </a:r>
            <a:r>
              <a:rPr lang="en-GB" dirty="0" err="1" smtClean="0"/>
              <a:t>Dono</a:t>
            </a:r>
            <a:r>
              <a:rPr lang="en-GB" dirty="0" smtClean="0"/>
              <a:t>, 44, Roma, Italy</a:t>
            </a:r>
            <a:endParaRPr lang="en-GB" dirty="0"/>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pt-BR" dirty="0" smtClean="0">
              <a:solidFill>
                <a:srgbClr val="000000"/>
              </a:solidFill>
              <a:ea typeface="Geneva" charset="-128"/>
              <a:cs typeface="Arial" pitchFamily="34" charset="0"/>
            </a:endParaRPr>
          </a:p>
        </p:txBody>
      </p:sp>
      <p:sp>
        <p:nvSpPr>
          <p:cNvPr id="5" name="Rectangle 4"/>
          <p:cNvSpPr/>
          <p:nvPr/>
        </p:nvSpPr>
        <p:spPr>
          <a:xfrm>
            <a:off x="251520" y="2276872"/>
            <a:ext cx="8712968" cy="2954655"/>
          </a:xfrm>
          <a:prstGeom prst="rect">
            <a:avLst/>
          </a:prstGeom>
        </p:spPr>
        <p:txBody>
          <a:bodyPr wrap="square">
            <a:spAutoFit/>
          </a:bodyPr>
          <a:lstStyle/>
          <a:p>
            <a:pPr eaLnBrk="0" fontAlgn="base" hangingPunct="0">
              <a:spcBef>
                <a:spcPct val="0"/>
              </a:spcBef>
              <a:spcAft>
                <a:spcPct val="0"/>
              </a:spcAft>
            </a:pPr>
            <a:r>
              <a:rPr lang="pt-BR" sz="2200" dirty="0" smtClean="0">
                <a:solidFill>
                  <a:srgbClr val="000000"/>
                </a:solidFill>
                <a:ea typeface="Geneva" charset="-128"/>
              </a:rPr>
              <a:t>Brasil:</a:t>
            </a:r>
            <a:endParaRPr lang="pt-BR" sz="2200" dirty="0">
              <a:solidFill>
                <a:srgbClr val="000000"/>
              </a:solidFill>
              <a:ea typeface="Geneva" charset="-128"/>
            </a:endParaRPr>
          </a:p>
          <a:p>
            <a:pPr eaLnBrk="0" fontAlgn="base" hangingPunct="0">
              <a:spcBef>
                <a:spcPct val="0"/>
              </a:spcBef>
              <a:spcAft>
                <a:spcPct val="0"/>
              </a:spcAft>
            </a:pPr>
            <a:r>
              <a:rPr lang="pt-BR" sz="2200" dirty="0" smtClean="0">
                <a:solidFill>
                  <a:srgbClr val="000000"/>
                </a:solidFill>
                <a:ea typeface="Geneva" charset="-128"/>
              </a:rPr>
              <a:t>Escritório </a:t>
            </a:r>
            <a:r>
              <a:rPr lang="pt-BR" sz="2200" dirty="0">
                <a:solidFill>
                  <a:srgbClr val="000000"/>
                </a:solidFill>
                <a:ea typeface="Geneva" charset="-128"/>
              </a:rPr>
              <a:t>Compartilhado das Nações Unidas</a:t>
            </a:r>
          </a:p>
          <a:p>
            <a:pPr eaLnBrk="0" fontAlgn="base" hangingPunct="0">
              <a:spcBef>
                <a:spcPct val="0"/>
              </a:spcBef>
              <a:spcAft>
                <a:spcPct val="0"/>
              </a:spcAft>
            </a:pPr>
            <a:r>
              <a:rPr lang="pt-BR" sz="2200" dirty="0">
                <a:solidFill>
                  <a:srgbClr val="000000"/>
                </a:solidFill>
                <a:ea typeface="Geneva" charset="-128"/>
              </a:rPr>
              <a:t>Praça Municipal Thomé de Souza, S/N, Edifício Elevador Lacerda</a:t>
            </a:r>
          </a:p>
          <a:p>
            <a:pPr eaLnBrk="0" fontAlgn="base" hangingPunct="0">
              <a:spcBef>
                <a:spcPct val="0"/>
              </a:spcBef>
              <a:spcAft>
                <a:spcPct val="0"/>
              </a:spcAft>
            </a:pPr>
            <a:r>
              <a:rPr lang="pt-BR" sz="2200" dirty="0">
                <a:solidFill>
                  <a:srgbClr val="000000"/>
                </a:solidFill>
                <a:ea typeface="Geneva" charset="-128"/>
              </a:rPr>
              <a:t>CEP </a:t>
            </a:r>
            <a:r>
              <a:rPr lang="pt-BR" sz="2200" dirty="0" smtClean="0">
                <a:solidFill>
                  <a:srgbClr val="000000"/>
                </a:solidFill>
                <a:ea typeface="Geneva" charset="-128"/>
              </a:rPr>
              <a:t>40.020-010</a:t>
            </a:r>
          </a:p>
          <a:p>
            <a:pPr eaLnBrk="0" fontAlgn="base" hangingPunct="0">
              <a:spcBef>
                <a:spcPct val="0"/>
              </a:spcBef>
              <a:spcAft>
                <a:spcPct val="0"/>
              </a:spcAft>
            </a:pPr>
            <a:endParaRPr lang="pt-BR" sz="2200" dirty="0">
              <a:solidFill>
                <a:srgbClr val="000000"/>
              </a:solidFill>
              <a:ea typeface="Geneva" charset="-128"/>
            </a:endParaRPr>
          </a:p>
          <a:p>
            <a:pPr eaLnBrk="0" fontAlgn="base" hangingPunct="0">
              <a:spcBef>
                <a:spcPct val="0"/>
              </a:spcBef>
              <a:spcAft>
                <a:spcPct val="0"/>
              </a:spcAft>
            </a:pPr>
            <a:r>
              <a:rPr lang="pt-BR" sz="2000" dirty="0" err="1">
                <a:solidFill>
                  <a:srgbClr val="000000"/>
                </a:solidFill>
                <a:ea typeface="Geneva" charset="-128"/>
              </a:rPr>
              <a:t>Salvador-BA</a:t>
            </a:r>
            <a:r>
              <a:rPr lang="pt-BR" sz="2000" dirty="0">
                <a:solidFill>
                  <a:srgbClr val="000000"/>
                </a:solidFill>
                <a:ea typeface="Geneva" charset="-128"/>
              </a:rPr>
              <a:t>, Brasil</a:t>
            </a:r>
          </a:p>
          <a:p>
            <a:pPr eaLnBrk="0" fontAlgn="base" hangingPunct="0">
              <a:spcBef>
                <a:spcPct val="0"/>
              </a:spcBef>
              <a:spcAft>
                <a:spcPct val="0"/>
              </a:spcAft>
            </a:pPr>
            <a:r>
              <a:rPr lang="pt-BR" sz="2000" dirty="0">
                <a:solidFill>
                  <a:srgbClr val="000000"/>
                </a:solidFill>
                <a:ea typeface="Geneva" charset="-128"/>
              </a:rPr>
              <a:t>Tel. (+5571) 3183-5715/5700</a:t>
            </a:r>
          </a:p>
          <a:p>
            <a:pPr eaLnBrk="0" fontAlgn="base" hangingPunct="0">
              <a:spcBef>
                <a:spcPct val="0"/>
              </a:spcBef>
              <a:spcAft>
                <a:spcPct val="0"/>
              </a:spcAft>
            </a:pPr>
            <a:r>
              <a:rPr lang="pt-BR" dirty="0" smtClean="0">
                <a:solidFill>
                  <a:srgbClr val="000000"/>
                </a:solidFill>
                <a:ea typeface="Geneva" charset="-128"/>
              </a:rPr>
              <a:t>www.fida.org.br</a:t>
            </a:r>
          </a:p>
          <a:p>
            <a:pPr eaLnBrk="0" fontAlgn="base" hangingPunct="0">
              <a:spcBef>
                <a:spcPct val="0"/>
              </a:spcBef>
              <a:spcAft>
                <a:spcPct val="0"/>
              </a:spcAft>
            </a:pPr>
            <a:r>
              <a:rPr lang="pt-BR" dirty="0" smtClean="0">
                <a:solidFill>
                  <a:srgbClr val="000000"/>
                </a:solidFill>
                <a:ea typeface="Geneva" charset="-128"/>
              </a:rPr>
              <a:t>www.ifad.org</a:t>
            </a:r>
            <a:endParaRPr lang="pt-BR" dirty="0">
              <a:solidFill>
                <a:srgbClr val="000000"/>
              </a:solidFill>
              <a:ea typeface="Geneva" charset="-128"/>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1647" y="4005064"/>
            <a:ext cx="4202257" cy="2679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Obrigado!</a:t>
            </a:r>
            <a:endParaRPr kumimoji="0" lang="en-GB" sz="2800" b="1" i="0" u="none" strike="noStrike" kern="0" cap="none" spc="0" normalizeH="0" baseline="0" noProof="0" dirty="0">
              <a:ln>
                <a:noFill/>
              </a:ln>
              <a:solidFill>
                <a:schemeClr val="bg1"/>
              </a:solidFill>
              <a:effectLst/>
              <a:uLnTx/>
              <a:uFillTx/>
              <a:latin typeface="+mj-lt"/>
              <a:ea typeface="Geneva" charset="0"/>
              <a:cs typeface="+mj-cs"/>
            </a:endParaRPr>
          </a:p>
        </p:txBody>
      </p:sp>
      <p:sp>
        <p:nvSpPr>
          <p:cNvPr id="7" name="Espaço Reservado para Número de Slide 6"/>
          <p:cNvSpPr>
            <a:spLocks noGrp="1"/>
          </p:cNvSpPr>
          <p:nvPr>
            <p:ph type="sldNum" sz="quarter" idx="4"/>
          </p:nvPr>
        </p:nvSpPr>
        <p:spPr/>
        <p:txBody>
          <a:bodyPr/>
          <a:lstStyle/>
          <a:p>
            <a:fld id="{B5F4A1F0-34AF-4FF6-BCB0-682D755CC407}" type="slidenum">
              <a:rPr lang="pt-BR" smtClean="0">
                <a:solidFill>
                  <a:prstClr val="black">
                    <a:tint val="75000"/>
                  </a:prstClr>
                </a:solidFill>
              </a:rPr>
              <a:pPr/>
              <a:t>12</a:t>
            </a:fld>
            <a:endParaRPr lang="pt-BR">
              <a:solidFill>
                <a:prstClr val="black">
                  <a:tint val="75000"/>
                </a:prstClr>
              </a:solidFill>
            </a:endParaRPr>
          </a:p>
        </p:txBody>
      </p:sp>
    </p:spTree>
    <p:extLst>
      <p:ext uri="{BB962C8B-B14F-4D97-AF65-F5344CB8AC3E}">
        <p14:creationId xmlns:p14="http://schemas.microsoft.com/office/powerpoint/2010/main" xmlns="" val="1142730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p:nvPr/>
        </p:nvSpPr>
        <p:spPr>
          <a:xfrm>
            <a:off x="1224650" y="1757267"/>
            <a:ext cx="6753000" cy="3405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 name="Rectangle 3"/>
          <p:cNvSpPr txBox="1">
            <a:spLocks noChangeArrowheads="1"/>
          </p:cNvSpPr>
          <p:nvPr/>
        </p:nvSpPr>
        <p:spPr bwMode="auto">
          <a:xfrm>
            <a:off x="251520" y="1340768"/>
            <a:ext cx="8640960" cy="5256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576263" indent="-190500" algn="l" rtl="0" eaLnBrk="1" fontAlgn="base" hangingPunct="1">
              <a:spcBef>
                <a:spcPct val="20000"/>
              </a:spcBef>
              <a:spcAft>
                <a:spcPct val="0"/>
              </a:spcAft>
              <a:buChar char="-"/>
              <a:defRPr sz="2400">
                <a:solidFill>
                  <a:schemeClr val="tx1"/>
                </a:solidFill>
                <a:latin typeface="+mn-lt"/>
                <a:ea typeface="MS PGothic" pitchFamily="34" charset="-128"/>
                <a:cs typeface="+mn-cs"/>
              </a:defRPr>
            </a:lvl2pPr>
            <a:lvl3pPr marL="960438" indent="-193675" algn="l" rtl="0" eaLnBrk="1" fontAlgn="base" hangingPunct="1">
              <a:spcBef>
                <a:spcPct val="20000"/>
              </a:spcBef>
              <a:spcAft>
                <a:spcPct val="0"/>
              </a:spcAft>
              <a:buChar char="•"/>
              <a:defRPr>
                <a:solidFill>
                  <a:schemeClr val="tx1"/>
                </a:solidFill>
                <a:latin typeface="+mn-lt"/>
                <a:ea typeface="MS PGothic" pitchFamily="34" charset="-128"/>
                <a:cs typeface="+mn-cs"/>
              </a:defRPr>
            </a:lvl3pPr>
            <a:lvl4pPr marL="1379538"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4pPr>
            <a:lvl5pPr marL="1798638"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ts val="1800"/>
              </a:spcAft>
              <a:buClrTx/>
              <a:buSzTx/>
              <a:buFontTx/>
              <a:buNone/>
              <a:tabLst/>
              <a:defRPr/>
            </a:pPr>
            <a:endParaRPr kumimoji="0" lang="en-US" sz="1600" b="0" i="0" u="none" strike="noStrike" kern="0" cap="none" spc="0" normalizeH="0" baseline="0" noProof="0" dirty="0" smtClean="0">
              <a:ln>
                <a:noFill/>
              </a:ln>
              <a:solidFill>
                <a:srgbClr val="0070C0"/>
              </a:solidFill>
              <a:effectLst/>
              <a:uLnTx/>
              <a:uFillTx/>
              <a:latin typeface="+mj-lt"/>
            </a:endParaRPr>
          </a:p>
          <a:p>
            <a:pPr marL="0" marR="0" lvl="0" indent="0" algn="just" defTabSz="914400" rtl="0" eaLnBrk="1" fontAlgn="base" latinLnBrk="0" hangingPunct="1">
              <a:lnSpc>
                <a:spcPct val="100000"/>
              </a:lnSpc>
              <a:spcBef>
                <a:spcPts val="0"/>
              </a:spcBef>
              <a:spcAft>
                <a:spcPts val="1800"/>
              </a:spcAft>
              <a:buClrTx/>
              <a:buSzTx/>
              <a:buFontTx/>
              <a:buNone/>
              <a:tabLst/>
              <a:defRPr/>
            </a:pPr>
            <a:endParaRPr kumimoji="0" lang="en-US" sz="1600" b="0" i="0" u="none" strike="noStrike" kern="0" cap="none" spc="0" normalizeH="0" baseline="0" noProof="0" dirty="0" smtClean="0">
              <a:ln>
                <a:noFill/>
              </a:ln>
              <a:solidFill>
                <a:srgbClr val="0070C0"/>
              </a:solidFill>
              <a:effectLst/>
              <a:uLnTx/>
              <a:uFillTx/>
              <a:latin typeface="+mj-lt"/>
            </a:endParaRPr>
          </a:p>
          <a:p>
            <a:pPr marL="0" marR="0" lvl="0" indent="0" algn="just" defTabSz="914400" rtl="0" eaLnBrk="1" fontAlgn="base" latinLnBrk="0" hangingPunct="1">
              <a:lnSpc>
                <a:spcPct val="100000"/>
              </a:lnSpc>
              <a:spcBef>
                <a:spcPts val="0"/>
              </a:spcBef>
              <a:spcAft>
                <a:spcPts val="1800"/>
              </a:spcAft>
              <a:buClrTx/>
              <a:buSzTx/>
              <a:buFontTx/>
              <a:buNone/>
              <a:tabLst/>
              <a:defRPr/>
            </a:pPr>
            <a:r>
              <a:rPr kumimoji="0" lang="en-US" sz="1600" b="1" i="0" u="none" strike="noStrike" kern="0" cap="none" spc="0" normalizeH="0" baseline="0" noProof="0" dirty="0" smtClean="0">
                <a:ln>
                  <a:noFill/>
                </a:ln>
                <a:solidFill>
                  <a:srgbClr val="0070C0"/>
                </a:solidFill>
                <a:effectLst/>
                <a:uLnTx/>
                <a:uFillTx/>
                <a:latin typeface="+mj-lt"/>
              </a:rPr>
              <a:t>IFAD is both </a:t>
            </a:r>
            <a:r>
              <a:rPr lang="en-GB" sz="1600" b="1" noProof="0" dirty="0" smtClean="0">
                <a:solidFill>
                  <a:srgbClr val="0070C0"/>
                </a:solidFill>
                <a:latin typeface="+mj-lt"/>
              </a:rPr>
              <a:t>a specialized </a:t>
            </a:r>
            <a:r>
              <a:rPr lang="en-US" sz="1600" b="1" dirty="0" smtClean="0">
                <a:solidFill>
                  <a:srgbClr val="0070C0"/>
                </a:solidFill>
                <a:latin typeface="+mj-lt"/>
              </a:rPr>
              <a:t>agency </a:t>
            </a:r>
            <a:r>
              <a:rPr lang="en-US" sz="1600" b="1" dirty="0">
                <a:solidFill>
                  <a:srgbClr val="0070C0"/>
                </a:solidFill>
                <a:latin typeface="+mj-lt"/>
              </a:rPr>
              <a:t>of the United Nations (UN) as well as an international financial </a:t>
            </a:r>
            <a:r>
              <a:rPr lang="en-US" sz="1600" b="1" dirty="0" smtClean="0">
                <a:solidFill>
                  <a:srgbClr val="0070C0"/>
                </a:solidFill>
                <a:latin typeface="+mj-lt"/>
              </a:rPr>
              <a:t>institution (IFI)</a:t>
            </a:r>
          </a:p>
          <a:p>
            <a:pPr marL="0" marR="0" lvl="0" indent="0" algn="just" defTabSz="914400" rtl="0" eaLnBrk="1" fontAlgn="base" latinLnBrk="0" hangingPunct="1">
              <a:lnSpc>
                <a:spcPct val="100000"/>
              </a:lnSpc>
              <a:spcBef>
                <a:spcPts val="0"/>
              </a:spcBef>
              <a:spcAft>
                <a:spcPts val="1800"/>
              </a:spcAft>
              <a:buClrTx/>
              <a:buSzTx/>
              <a:buFontTx/>
              <a:buNone/>
              <a:tabLst/>
              <a:defRPr/>
            </a:pPr>
            <a:r>
              <a:rPr kumimoji="0" lang="en-US" sz="1600" b="0" i="0" u="none" strike="noStrike" kern="0" cap="none" spc="0" normalizeH="0" baseline="0" noProof="0" dirty="0" smtClean="0">
                <a:ln>
                  <a:noFill/>
                </a:ln>
                <a:effectLst/>
                <a:uLnTx/>
                <a:uFillTx/>
                <a:latin typeface="+mj-lt"/>
              </a:rPr>
              <a:t>Since its creation in 1977, IFAD has focused exclusively on rural poverty reduction, working with poor rural populations in developing countries </a:t>
            </a:r>
            <a:r>
              <a:rPr kumimoji="0" lang="en-US" sz="1600" b="0" i="0" u="none" strike="noStrike" kern="0" cap="none" spc="0" normalizeH="0" noProof="0" dirty="0" smtClean="0">
                <a:ln>
                  <a:noFill/>
                </a:ln>
                <a:effectLst/>
                <a:uLnTx/>
                <a:uFillTx/>
                <a:latin typeface="+mj-lt"/>
              </a:rPr>
              <a:t> </a:t>
            </a:r>
            <a:r>
              <a:rPr kumimoji="0" lang="en-US" sz="1600" b="0" i="0" u="none" strike="noStrike" kern="0" cap="none" spc="0" normalizeH="0" baseline="0" noProof="0" dirty="0" smtClean="0">
                <a:ln>
                  <a:noFill/>
                </a:ln>
                <a:effectLst/>
                <a:uLnTx/>
                <a:uFillTx/>
                <a:latin typeface="+mj-lt"/>
              </a:rPr>
              <a:t>to eliminate poverty, hunger and malnutrition; raise their productivity and incomes; and improve the quality of their lives.</a:t>
            </a:r>
          </a:p>
          <a:p>
            <a:pPr marL="0" marR="0" lvl="0" indent="0" algn="just" defTabSz="914400" rtl="0" eaLnBrk="1" fontAlgn="base" latinLnBrk="0" hangingPunct="1">
              <a:lnSpc>
                <a:spcPct val="100000"/>
              </a:lnSpc>
              <a:spcBef>
                <a:spcPts val="0"/>
              </a:spcBef>
              <a:spcAft>
                <a:spcPts val="1800"/>
              </a:spcAft>
              <a:buClrTx/>
              <a:buSzTx/>
              <a:buFontTx/>
              <a:buNone/>
              <a:tabLst/>
              <a:defRPr/>
            </a:pPr>
            <a:r>
              <a:rPr kumimoji="0" lang="en-US" altLang="en-US" sz="1600" b="0" i="0" u="none" strike="noStrike" kern="0" cap="none" spc="0" normalizeH="0" baseline="0" noProof="0" dirty="0" smtClean="0">
                <a:ln>
                  <a:noFill/>
                </a:ln>
                <a:effectLst/>
                <a:uLnTx/>
                <a:uFillTx/>
                <a:latin typeface="+mj-lt"/>
              </a:rPr>
              <a:t>The Fund provides </a:t>
            </a:r>
            <a:r>
              <a:rPr kumimoji="0" lang="en-US" altLang="en-US" sz="1600" b="1" i="0" u="none" strike="noStrike" kern="0" cap="none" spc="0" normalizeH="0" baseline="0" noProof="0" dirty="0" smtClean="0">
                <a:ln>
                  <a:noFill/>
                </a:ln>
                <a:solidFill>
                  <a:srgbClr val="0070C0"/>
                </a:solidFill>
                <a:effectLst/>
                <a:uLnTx/>
                <a:uFillTx/>
                <a:latin typeface="+mj-lt"/>
              </a:rPr>
              <a:t>loans</a:t>
            </a:r>
            <a:r>
              <a:rPr kumimoji="0" lang="en-US" altLang="en-US" sz="1600" b="0" i="0" u="none" strike="noStrike" kern="0" cap="none" spc="0" normalizeH="0" baseline="0" noProof="0" dirty="0" smtClean="0">
                <a:ln>
                  <a:noFill/>
                </a:ln>
                <a:effectLst/>
                <a:uLnTx/>
                <a:uFillTx/>
                <a:latin typeface="+mj-lt"/>
              </a:rPr>
              <a:t> on highly-concessional, intermediate and ordinary terms to developing countries to finance innovative agriculture and rural development projects and programs. Lending conditions vary according to the borrower’s GNI</a:t>
            </a:r>
            <a:r>
              <a:rPr kumimoji="0" lang="en-US" altLang="en-US" sz="1600" b="0" i="0" u="none" strike="noStrike" kern="0" cap="none" spc="0" normalizeH="0" noProof="0" dirty="0" smtClean="0">
                <a:ln>
                  <a:noFill/>
                </a:ln>
                <a:effectLst/>
                <a:uLnTx/>
                <a:uFillTx/>
                <a:latin typeface="+mj-lt"/>
              </a:rPr>
              <a:t> </a:t>
            </a:r>
            <a:r>
              <a:rPr kumimoji="0" lang="en-US" altLang="en-US" sz="1600" b="0" i="0" u="none" strike="noStrike" kern="0" cap="none" spc="0" normalizeH="0" baseline="0" noProof="0" dirty="0" smtClean="0">
                <a:ln>
                  <a:noFill/>
                </a:ln>
                <a:effectLst/>
                <a:uLnTx/>
                <a:uFillTx/>
                <a:latin typeface="+mj-lt"/>
              </a:rPr>
              <a:t>per capita.</a:t>
            </a:r>
          </a:p>
          <a:p>
            <a:pPr marL="0" indent="0" algn="just">
              <a:buNone/>
            </a:pPr>
            <a:r>
              <a:rPr kumimoji="0" lang="en-US" sz="1600" b="0" i="0" u="none" strike="noStrike" kern="0" cap="none" spc="0" normalizeH="0" baseline="0" noProof="0" dirty="0" smtClean="0">
                <a:ln>
                  <a:noFill/>
                </a:ln>
                <a:effectLst/>
                <a:uLnTx/>
                <a:uFillTx/>
                <a:latin typeface="+mj-lt"/>
              </a:rPr>
              <a:t>IFAD provides also </a:t>
            </a:r>
            <a:r>
              <a:rPr kumimoji="0" lang="en-US" sz="1600" b="1" i="0" u="none" strike="noStrike" kern="0" cap="none" spc="0" normalizeH="0" baseline="0" noProof="0" dirty="0" smtClean="0">
                <a:ln>
                  <a:noFill/>
                </a:ln>
                <a:solidFill>
                  <a:srgbClr val="0070C0"/>
                </a:solidFill>
                <a:effectLst/>
                <a:uLnTx/>
                <a:uFillTx/>
                <a:latin typeface="+mj-lt"/>
              </a:rPr>
              <a:t>grants</a:t>
            </a:r>
            <a:r>
              <a:rPr kumimoji="0" lang="en-US" sz="1600" b="0" i="0" u="none" strike="noStrike" kern="0" cap="none" spc="0" normalizeH="0" baseline="0" noProof="0" dirty="0" smtClean="0">
                <a:ln>
                  <a:noFill/>
                </a:ln>
                <a:effectLst/>
                <a:uLnTx/>
                <a:uFillTx/>
                <a:latin typeface="+mj-lt"/>
              </a:rPr>
              <a:t> to institutions and organizations in support of activities to strengthen the technical and institutional capacities linked to agricultural and rural development.</a:t>
            </a:r>
            <a:endParaRPr kumimoji="0" lang="it-IT" altLang="en-US" sz="1600" b="0" i="0" u="none" strike="noStrike" kern="0" cap="none" spc="0" normalizeH="0" baseline="0" noProof="0" dirty="0" smtClean="0">
              <a:ln>
                <a:noFill/>
              </a:ln>
              <a:effectLst/>
              <a:uLnTx/>
              <a:uFillTx/>
              <a:latin typeface="+mj-lt"/>
            </a:endParaRPr>
          </a:p>
          <a:p>
            <a:pPr marL="0" marR="0" lvl="0" indent="0" algn="just" defTabSz="914400" rtl="0" eaLnBrk="1" fontAlgn="base" latinLnBrk="0" hangingPunct="1">
              <a:lnSpc>
                <a:spcPct val="100000"/>
              </a:lnSpc>
              <a:spcBef>
                <a:spcPct val="20000"/>
              </a:spcBef>
              <a:spcAft>
                <a:spcPct val="0"/>
              </a:spcAft>
              <a:buClrTx/>
              <a:buSzTx/>
              <a:buFontTx/>
              <a:buNone/>
              <a:tabLst/>
              <a:defRPr/>
            </a:pPr>
            <a:endParaRPr kumimoji="0" lang="it-IT" altLang="en-US" sz="1600" b="0" i="0" u="none" strike="noStrike" kern="0" cap="none" spc="0" normalizeH="0" baseline="0" noProof="0" dirty="0" smtClean="0">
              <a:ln>
                <a:noFill/>
              </a:ln>
              <a:solidFill>
                <a:srgbClr val="000000"/>
              </a:solidFill>
              <a:effectLst/>
              <a:uLnTx/>
              <a:uFillTx/>
              <a:latin typeface="Arial"/>
            </a:endParaRPr>
          </a:p>
          <a:p>
            <a:pPr marL="195263" marR="0" lvl="0" indent="-195263" algn="just" defTabSz="914400" rtl="0" eaLnBrk="1" fontAlgn="base" latinLnBrk="0" hangingPunct="1">
              <a:lnSpc>
                <a:spcPct val="110000"/>
              </a:lnSpc>
              <a:spcBef>
                <a:spcPct val="20000"/>
              </a:spcBef>
              <a:spcAft>
                <a:spcPct val="0"/>
              </a:spcAft>
              <a:buClrTx/>
              <a:buSzTx/>
              <a:buFontTx/>
              <a:buNone/>
              <a:tabLst/>
              <a:defRPr/>
            </a:pPr>
            <a:endParaRPr kumimoji="0" lang="en-GB" altLang="en-US" sz="1400" b="0" i="0" u="none" strike="noStrike" kern="0" cap="none" spc="0" normalizeH="0" baseline="0" noProof="0" dirty="0" smtClean="0">
              <a:ln>
                <a:noFill/>
              </a:ln>
              <a:solidFill>
                <a:srgbClr val="000000"/>
              </a:solidFill>
              <a:effectLst/>
              <a:uLnTx/>
              <a:uFillTx/>
              <a:latin typeface="Arial"/>
              <a:cs typeface="Arial" charset="0"/>
            </a:endParaRPr>
          </a:p>
        </p:txBody>
      </p:sp>
      <p:graphicFrame>
        <p:nvGraphicFramePr>
          <p:cNvPr id="2" name="Tabela 1"/>
          <p:cNvGraphicFramePr>
            <a:graphicFrameLocks noGrp="1"/>
          </p:cNvGraphicFramePr>
          <p:nvPr>
            <p:extLst>
              <p:ext uri="{D42A27DB-BD31-4B8C-83A1-F6EECF244321}">
                <p14:modId xmlns="" xmlns:p14="http://schemas.microsoft.com/office/powerpoint/2010/main" val="812924979"/>
              </p:ext>
            </p:extLst>
          </p:nvPr>
        </p:nvGraphicFramePr>
        <p:xfrm>
          <a:off x="1691680" y="1196753"/>
          <a:ext cx="5328592" cy="792480"/>
        </p:xfrm>
        <a:graphic>
          <a:graphicData uri="http://schemas.openxmlformats.org/drawingml/2006/table">
            <a:tbl>
              <a:tblPr firstRow="1" bandRow="1">
                <a:tableStyleId>{5C22544A-7EE6-4342-B048-85BDC9FD1C3A}</a:tableStyleId>
              </a:tblPr>
              <a:tblGrid>
                <a:gridCol w="5328592"/>
              </a:tblGrid>
              <a:tr h="560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S PGothic" pitchFamily="34" charset="-128"/>
                        </a:rPr>
                        <a:t>What does IFAD do?</a:t>
                      </a:r>
                    </a:p>
                    <a:p>
                      <a:endParaRPr lang="pt-BR" sz="2400" dirty="0"/>
                    </a:p>
                  </a:txBody>
                  <a:tcPr marT="60960" marB="60960">
                    <a:solidFill>
                      <a:srgbClr val="0070C0"/>
                    </a:solidFill>
                  </a:tcPr>
                </a:tc>
              </a:tr>
            </a:tbl>
          </a:graphicData>
        </a:graphic>
      </p:graphicFrame>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27784" y="5587730"/>
            <a:ext cx="2736304" cy="10945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8" name="Espaço Reservado para Número de Slide 7"/>
          <p:cNvSpPr>
            <a:spLocks noGrp="1"/>
          </p:cNvSpPr>
          <p:nvPr>
            <p:ph type="sldNum" sz="quarter" idx="4"/>
          </p:nvPr>
        </p:nvSpPr>
        <p:spPr/>
        <p:txBody>
          <a:bodyPr/>
          <a:lstStyle/>
          <a:p>
            <a:fld id="{B5F4A1F0-34AF-4FF6-BCB0-682D755CC407}" type="slidenum">
              <a:rPr lang="pt-BR" smtClean="0">
                <a:solidFill>
                  <a:prstClr val="black">
                    <a:tint val="75000"/>
                  </a:prstClr>
                </a:solidFill>
              </a:rPr>
              <a:pPr/>
              <a:t>2</a:t>
            </a:fld>
            <a:endParaRPr lang="pt-BR">
              <a:solidFill>
                <a:prstClr val="black">
                  <a:tint val="75000"/>
                </a:prstClr>
              </a:solidFill>
            </a:endParaRPr>
          </a:p>
        </p:txBody>
      </p:sp>
    </p:spTree>
    <p:extLst>
      <p:ext uri="{BB962C8B-B14F-4D97-AF65-F5344CB8AC3E}">
        <p14:creationId xmlns="" xmlns:p14="http://schemas.microsoft.com/office/powerpoint/2010/main" val="2028080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641780" cy="4727030"/>
          </a:xfrm>
        </p:spPr>
        <p:txBody>
          <a:bodyPr/>
          <a:lstStyle/>
          <a:p>
            <a:pPr>
              <a:spcBef>
                <a:spcPts val="300"/>
              </a:spcBef>
            </a:pPr>
            <a:r>
              <a:rPr lang="pt-BR" sz="2200" dirty="0" smtClean="0"/>
              <a:t>IFAD is the unique </a:t>
            </a:r>
            <a:r>
              <a:rPr lang="pt-BR" sz="2200" b="1" dirty="0" smtClean="0">
                <a:solidFill>
                  <a:srgbClr val="0070C0"/>
                </a:solidFill>
                <a:ea typeface="ＭＳ Ｐゴシック"/>
              </a:rPr>
              <a:t>International Financing Institution – IFI -  </a:t>
            </a:r>
            <a:r>
              <a:rPr lang="pt-BR" sz="2200" dirty="0" smtClean="0">
                <a:ea typeface="ＭＳ Ｐゴシック"/>
              </a:rPr>
              <a:t>for Agriculture of the </a:t>
            </a:r>
            <a:r>
              <a:rPr lang="pt-BR" sz="2200" dirty="0" smtClean="0"/>
              <a:t> </a:t>
            </a:r>
            <a:r>
              <a:rPr lang="pt-BR" sz="2200" b="1" dirty="0" smtClean="0">
                <a:solidFill>
                  <a:srgbClr val="0070C0"/>
                </a:solidFill>
                <a:ea typeface="ＭＳ Ｐゴシック"/>
              </a:rPr>
              <a:t>United Nations System. </a:t>
            </a:r>
            <a:r>
              <a:rPr lang="pt-BR" sz="2200" dirty="0" smtClean="0"/>
              <a:t>It is among the world’s 10 largest </a:t>
            </a:r>
            <a:r>
              <a:rPr lang="pt-BR" sz="2200" b="1" dirty="0" smtClean="0">
                <a:solidFill>
                  <a:srgbClr val="0070C0"/>
                </a:solidFill>
                <a:ea typeface="ＭＳ Ｐゴシック"/>
              </a:rPr>
              <a:t>Multilateral Development Banks</a:t>
            </a:r>
            <a:r>
              <a:rPr lang="pt-BR" sz="2200" dirty="0" smtClean="0"/>
              <a:t>.</a:t>
            </a:r>
            <a:endParaRPr lang="pt-BR" sz="2200" dirty="0"/>
          </a:p>
          <a:p>
            <a:pPr>
              <a:spcBef>
                <a:spcPts val="300"/>
              </a:spcBef>
            </a:pPr>
            <a:endParaRPr lang="pt-BR" sz="2200" dirty="0"/>
          </a:p>
          <a:p>
            <a:pPr>
              <a:spcBef>
                <a:spcPts val="300"/>
              </a:spcBef>
            </a:pPr>
            <a:r>
              <a:rPr lang="pt-BR" sz="2200" dirty="0" smtClean="0"/>
              <a:t>It was  </a:t>
            </a:r>
            <a:r>
              <a:rPr lang="pt-BR" sz="2200" b="1" dirty="0" smtClean="0">
                <a:solidFill>
                  <a:srgbClr val="0070C0"/>
                </a:solidFill>
                <a:ea typeface="ＭＳ Ｐゴシック"/>
              </a:rPr>
              <a:t>founded in 1977 </a:t>
            </a:r>
            <a:r>
              <a:rPr lang="pt-BR" sz="2200" dirty="0" smtClean="0">
                <a:ea typeface="ＭＳ Ｐゴシック"/>
              </a:rPr>
              <a:t>to mobilize resources for investment in agriculture and rural poverty alleviation</a:t>
            </a:r>
            <a:r>
              <a:rPr lang="pt-BR" sz="2200" dirty="0" smtClean="0"/>
              <a:t>.</a:t>
            </a:r>
          </a:p>
          <a:p>
            <a:pPr>
              <a:spcBef>
                <a:spcPts val="300"/>
              </a:spcBef>
            </a:pPr>
            <a:endParaRPr lang="pt-BR" sz="2200" dirty="0"/>
          </a:p>
          <a:p>
            <a:pPr>
              <a:spcBef>
                <a:spcPts val="300"/>
              </a:spcBef>
            </a:pPr>
            <a:r>
              <a:rPr lang="pt-BR" sz="2200" dirty="0" smtClean="0"/>
              <a:t>IFAD </a:t>
            </a:r>
            <a:r>
              <a:rPr lang="pt-BR" sz="2200" dirty="0" err="1" smtClean="0"/>
              <a:t>portfolio</a:t>
            </a:r>
            <a:r>
              <a:rPr lang="pt-BR" sz="2200" dirty="0" smtClean="0"/>
              <a:t> </a:t>
            </a:r>
            <a:r>
              <a:rPr lang="pt-BR" sz="2200" dirty="0" err="1" smtClean="0"/>
              <a:t>under</a:t>
            </a:r>
            <a:r>
              <a:rPr lang="pt-BR" sz="2200" dirty="0" smtClean="0"/>
              <a:t> </a:t>
            </a:r>
            <a:r>
              <a:rPr lang="pt-BR" sz="2200" dirty="0" err="1" smtClean="0"/>
              <a:t>implementation</a:t>
            </a:r>
            <a:r>
              <a:rPr lang="pt-BR" sz="2200" dirty="0" smtClean="0"/>
              <a:t>, including co-financing:</a:t>
            </a:r>
          </a:p>
          <a:p>
            <a:pPr lvl="4">
              <a:spcBef>
                <a:spcPts val="300"/>
              </a:spcBef>
            </a:pPr>
            <a:r>
              <a:rPr lang="pt-BR" sz="2200" dirty="0" smtClean="0"/>
              <a:t>World= US$ 17.6 billion (total historic); US$ 13 bln (on-going)</a:t>
            </a:r>
          </a:p>
          <a:p>
            <a:pPr lvl="4">
              <a:spcBef>
                <a:spcPts val="300"/>
              </a:spcBef>
            </a:pPr>
            <a:r>
              <a:rPr lang="pt-BR" sz="2200" dirty="0" smtClean="0"/>
              <a:t>Latin America= US$ 1.5 billion (on-going)</a:t>
            </a:r>
          </a:p>
          <a:p>
            <a:pPr lvl="4">
              <a:spcBef>
                <a:spcPts val="300"/>
              </a:spcBef>
            </a:pPr>
            <a:r>
              <a:rPr lang="pt-BR" sz="2200" b="1" dirty="0" smtClean="0">
                <a:solidFill>
                  <a:srgbClr val="0070C0"/>
                </a:solidFill>
                <a:ea typeface="ＭＳ Ｐゴシック"/>
              </a:rPr>
              <a:t>Brazil= </a:t>
            </a:r>
            <a:r>
              <a:rPr lang="pt-BR" sz="2200" b="1" dirty="0">
                <a:solidFill>
                  <a:srgbClr val="0070C0"/>
                </a:solidFill>
                <a:ea typeface="ＭＳ Ｐゴシック"/>
              </a:rPr>
              <a:t>US$ 450 </a:t>
            </a:r>
            <a:r>
              <a:rPr lang="pt-BR" sz="2200" b="1" dirty="0" smtClean="0">
                <a:solidFill>
                  <a:srgbClr val="0070C0"/>
                </a:solidFill>
                <a:ea typeface="ＭＳ Ｐゴシック"/>
              </a:rPr>
              <a:t>million for 350.000 families</a:t>
            </a:r>
            <a:endParaRPr lang="pt-BR" sz="2200" b="1" dirty="0">
              <a:solidFill>
                <a:srgbClr val="0070C0"/>
              </a:solidFill>
              <a:ea typeface="ＭＳ Ｐゴシック"/>
            </a:endParaRPr>
          </a:p>
        </p:txBody>
      </p:sp>
      <p:sp>
        <p:nvSpPr>
          <p:cNvPr id="4"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IFAD’s Portfolio in Numbers</a:t>
            </a:r>
          </a:p>
        </p:txBody>
      </p:sp>
      <p:sp>
        <p:nvSpPr>
          <p:cNvPr id="5" name="Espaço Reservado para Número de Slide 4"/>
          <p:cNvSpPr>
            <a:spLocks noGrp="1"/>
          </p:cNvSpPr>
          <p:nvPr>
            <p:ph type="sldNum" sz="quarter" idx="4"/>
          </p:nvPr>
        </p:nvSpPr>
        <p:spPr/>
        <p:txBody>
          <a:bodyPr/>
          <a:lstStyle/>
          <a:p>
            <a:fld id="{B5F4A1F0-34AF-4FF6-BCB0-682D755CC407}" type="slidenum">
              <a:rPr lang="pt-BR" smtClean="0">
                <a:solidFill>
                  <a:prstClr val="black">
                    <a:tint val="75000"/>
                  </a:prstClr>
                </a:solidFill>
              </a:rPr>
              <a:pPr/>
              <a:t>3</a:t>
            </a:fld>
            <a:endParaRPr lang="pt-BR">
              <a:solidFill>
                <a:prstClr val="black">
                  <a:tint val="75000"/>
                </a:prstClr>
              </a:solidFill>
            </a:endParaRPr>
          </a:p>
        </p:txBody>
      </p:sp>
    </p:spTree>
    <p:extLst>
      <p:ext uri="{BB962C8B-B14F-4D97-AF65-F5344CB8AC3E}">
        <p14:creationId xmlns="" xmlns:p14="http://schemas.microsoft.com/office/powerpoint/2010/main" val="3791779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p:nvPr/>
        </p:nvSpPr>
        <p:spPr>
          <a:xfrm>
            <a:off x="1609525" y="1912767"/>
            <a:ext cx="6368100" cy="3250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 name="Content Placeholder 2"/>
          <p:cNvSpPr txBox="1">
            <a:spLocks/>
          </p:cNvSpPr>
          <p:nvPr/>
        </p:nvSpPr>
        <p:spPr bwMode="auto">
          <a:xfrm>
            <a:off x="251520" y="1196752"/>
            <a:ext cx="8640960" cy="6360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576263" indent="-190500" algn="l" rtl="0" eaLnBrk="1" fontAlgn="base" hangingPunct="1">
              <a:spcBef>
                <a:spcPct val="20000"/>
              </a:spcBef>
              <a:spcAft>
                <a:spcPct val="0"/>
              </a:spcAft>
              <a:buChar char="-"/>
              <a:defRPr sz="2400">
                <a:solidFill>
                  <a:schemeClr val="tx1"/>
                </a:solidFill>
                <a:latin typeface="+mn-lt"/>
                <a:ea typeface="MS PGothic" pitchFamily="34" charset="-128"/>
                <a:cs typeface="+mn-cs"/>
              </a:defRPr>
            </a:lvl2pPr>
            <a:lvl3pPr marL="960438" indent="-193675" algn="l" rtl="0" eaLnBrk="1" fontAlgn="base" hangingPunct="1">
              <a:spcBef>
                <a:spcPct val="20000"/>
              </a:spcBef>
              <a:spcAft>
                <a:spcPct val="0"/>
              </a:spcAft>
              <a:buChar char="•"/>
              <a:defRPr>
                <a:solidFill>
                  <a:schemeClr val="tx1"/>
                </a:solidFill>
                <a:latin typeface="+mn-lt"/>
                <a:ea typeface="MS PGothic" pitchFamily="34" charset="-128"/>
                <a:cs typeface="+mn-cs"/>
              </a:defRPr>
            </a:lvl3pPr>
            <a:lvl4pPr marL="1379538"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4pPr>
            <a:lvl5pPr marL="1798638"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a:lstStyle>
          <a:p>
            <a:pPr marL="0" marR="0" lvl="0" indent="0" algn="just" defTabSz="914400" rtl="0" eaLnBrk="1" fontAlgn="base" latinLnBrk="0" hangingPunct="1">
              <a:lnSpc>
                <a:spcPct val="100000"/>
              </a:lnSpc>
              <a:spcBef>
                <a:spcPts val="0"/>
              </a:spcBef>
              <a:spcAft>
                <a:spcPts val="1800"/>
              </a:spcAft>
              <a:buClrTx/>
              <a:buSzTx/>
              <a:buFontTx/>
              <a:buNone/>
              <a:tabLst/>
              <a:defRPr/>
            </a:pPr>
            <a:endParaRPr kumimoji="0" lang="en-US" sz="1400" b="1" i="0" u="none" strike="noStrike" kern="0" cap="none" spc="0" normalizeH="0" baseline="0" noProof="0" dirty="0" smtClean="0">
              <a:ln>
                <a:noFill/>
              </a:ln>
              <a:solidFill>
                <a:srgbClr val="002060"/>
              </a:solidFill>
              <a:effectLst/>
              <a:uLnTx/>
              <a:uFillTx/>
              <a:latin typeface="Arial"/>
              <a:ea typeface="MS PGothic" pitchFamily="34" charset="-128"/>
            </a:endParaRPr>
          </a:p>
          <a:p>
            <a:pPr marL="0" marR="0" lvl="0" indent="0" algn="just" defTabSz="914400" rtl="0" eaLnBrk="1" fontAlgn="base" latinLnBrk="0" hangingPunct="1">
              <a:lnSpc>
                <a:spcPct val="100000"/>
              </a:lnSpc>
              <a:spcBef>
                <a:spcPts val="0"/>
              </a:spcBef>
              <a:spcAft>
                <a:spcPts val="1800"/>
              </a:spcAft>
              <a:buClrTx/>
              <a:buSzTx/>
              <a:buFontTx/>
              <a:buNone/>
              <a:tabLst/>
              <a:defRPr/>
            </a:pPr>
            <a:endParaRPr lang="en-US" sz="1400" b="1" dirty="0">
              <a:solidFill>
                <a:srgbClr val="002060"/>
              </a:solidFill>
              <a:latin typeface="Arial"/>
            </a:endParaRPr>
          </a:p>
          <a:p>
            <a:pPr marL="0" marR="0" lvl="0" indent="0" algn="just" defTabSz="914400" rtl="0" eaLnBrk="1" fontAlgn="base" latinLnBrk="0" hangingPunct="1">
              <a:lnSpc>
                <a:spcPct val="100000"/>
              </a:lnSpc>
              <a:spcBef>
                <a:spcPts val="0"/>
              </a:spcBef>
              <a:spcAft>
                <a:spcPts val="1800"/>
              </a:spcAft>
              <a:buClrTx/>
              <a:buSzTx/>
              <a:buFontTx/>
              <a:buNone/>
              <a:tabLst/>
              <a:defRPr/>
            </a:pPr>
            <a:endParaRPr kumimoji="0" lang="en-US" sz="1600" b="1" i="0" u="none" strike="noStrike" kern="0" cap="none" spc="0" normalizeH="0" baseline="0" noProof="0" dirty="0" smtClean="0">
              <a:ln>
                <a:noFill/>
              </a:ln>
              <a:solidFill>
                <a:srgbClr val="0070C0"/>
              </a:solidFill>
              <a:effectLst/>
              <a:uLnTx/>
              <a:uFillTx/>
              <a:latin typeface="Arial"/>
              <a:ea typeface="MS PGothic" pitchFamily="34" charset="-128"/>
            </a:endParaRPr>
          </a:p>
          <a:p>
            <a:pPr marL="0" marR="0" lvl="0" indent="0" algn="just" defTabSz="914400" rtl="0" eaLnBrk="1" fontAlgn="base" latinLnBrk="0" hangingPunct="1">
              <a:lnSpc>
                <a:spcPct val="100000"/>
              </a:lnSpc>
              <a:spcBef>
                <a:spcPts val="0"/>
              </a:spcBef>
              <a:spcAft>
                <a:spcPts val="1800"/>
              </a:spcAft>
              <a:buClrTx/>
              <a:buSzTx/>
              <a:buFontTx/>
              <a:buNone/>
              <a:tabLst/>
              <a:defRPr/>
            </a:pPr>
            <a:r>
              <a:rPr kumimoji="0" lang="en-US" sz="1600" b="1" i="0" u="none" strike="noStrike" kern="0" cap="none" spc="0" normalizeH="0" baseline="0" noProof="0" dirty="0" smtClean="0">
                <a:ln>
                  <a:noFill/>
                </a:ln>
                <a:solidFill>
                  <a:srgbClr val="0070C0"/>
                </a:solidFill>
                <a:effectLst/>
                <a:uLnTx/>
                <a:uFillTx/>
                <a:latin typeface="Arial"/>
                <a:ea typeface="MS PGothic" pitchFamily="34" charset="-128"/>
              </a:rPr>
              <a:t>Partnerships</a:t>
            </a:r>
            <a:r>
              <a:rPr kumimoji="0" lang="en-US" sz="1600" b="1" i="0" u="none" strike="noStrike" kern="0" cap="none" spc="0" normalizeH="0" baseline="0" noProof="0" dirty="0" smtClean="0">
                <a:ln>
                  <a:noFill/>
                </a:ln>
                <a:effectLst/>
                <a:uLnTx/>
                <a:uFillTx/>
                <a:latin typeface="Arial"/>
                <a:ea typeface="MS PGothic" pitchFamily="34" charset="-128"/>
              </a:rPr>
              <a:t> </a:t>
            </a:r>
            <a:r>
              <a:rPr kumimoji="0" lang="en-US" sz="1600" b="0" i="0" u="none" strike="noStrike" kern="0" cap="none" spc="0" normalizeH="0" baseline="0" noProof="0" dirty="0" smtClean="0">
                <a:ln>
                  <a:noFill/>
                </a:ln>
                <a:effectLst/>
                <a:uLnTx/>
                <a:uFillTx/>
                <a:latin typeface="Arial"/>
                <a:ea typeface="MS PGothic" pitchFamily="34" charset="-128"/>
              </a:rPr>
              <a:t>are central to IFAD’s work.</a:t>
            </a:r>
          </a:p>
          <a:p>
            <a:pPr marL="0" marR="0" lvl="0" indent="0" algn="just" defTabSz="914400" rtl="0" eaLnBrk="1" fontAlgn="base" latinLnBrk="0" hangingPunct="1">
              <a:lnSpc>
                <a:spcPct val="100000"/>
              </a:lnSpc>
              <a:spcBef>
                <a:spcPts val="0"/>
              </a:spcBef>
              <a:spcAft>
                <a:spcPts val="1800"/>
              </a:spcAft>
              <a:buClrTx/>
              <a:buSzTx/>
              <a:buFontTx/>
              <a:buNone/>
              <a:tabLst/>
              <a:defRPr/>
            </a:pPr>
            <a:r>
              <a:rPr kumimoji="0" lang="en-US" sz="1600" b="0" i="0" u="none" strike="noStrike" kern="0" cap="none" spc="0" normalizeH="0" baseline="0" noProof="0" dirty="0" smtClean="0">
                <a:ln>
                  <a:noFill/>
                </a:ln>
                <a:effectLst/>
                <a:uLnTx/>
                <a:uFillTx/>
                <a:latin typeface="Arial"/>
                <a:ea typeface="MS PGothic" pitchFamily="34" charset="-128"/>
              </a:rPr>
              <a:t>IFAD’s partners include Member States; </a:t>
            </a:r>
            <a:r>
              <a:rPr kumimoji="0" lang="en-US" sz="1600" b="1" i="0" u="none" strike="noStrike" kern="0" cap="none" spc="0" normalizeH="0" baseline="0" noProof="0" dirty="0" smtClean="0">
                <a:ln>
                  <a:noFill/>
                </a:ln>
                <a:solidFill>
                  <a:srgbClr val="0070C0"/>
                </a:solidFill>
                <a:effectLst/>
                <a:uLnTx/>
                <a:uFillTx/>
                <a:latin typeface="Arial"/>
                <a:ea typeface="MS PGothic" pitchFamily="34" charset="-128"/>
              </a:rPr>
              <a:t>civil society organizations, particularly those of smallholders farmers and rural people; UN agencies (in particular</a:t>
            </a:r>
            <a:r>
              <a:rPr kumimoji="0" lang="en-US" sz="1600" b="1" i="0" u="none" strike="noStrike" kern="0" cap="none" spc="0" normalizeH="0" noProof="0" dirty="0" smtClean="0">
                <a:ln>
                  <a:noFill/>
                </a:ln>
                <a:solidFill>
                  <a:srgbClr val="0070C0"/>
                </a:solidFill>
                <a:effectLst/>
                <a:uLnTx/>
                <a:uFillTx/>
                <a:latin typeface="Arial"/>
                <a:ea typeface="MS PGothic" pitchFamily="34" charset="-128"/>
              </a:rPr>
              <a:t> the 2 other RBAs)</a:t>
            </a:r>
            <a:r>
              <a:rPr kumimoji="0" lang="en-US" sz="1600" b="1" i="0" u="none" strike="noStrike" kern="0" cap="none" spc="0" normalizeH="0" baseline="0" noProof="0" dirty="0" smtClean="0">
                <a:ln>
                  <a:noFill/>
                </a:ln>
                <a:solidFill>
                  <a:srgbClr val="0070C0"/>
                </a:solidFill>
                <a:effectLst/>
                <a:uLnTx/>
                <a:uFillTx/>
                <a:latin typeface="Arial"/>
                <a:ea typeface="MS PGothic" pitchFamily="34" charset="-128"/>
              </a:rPr>
              <a:t>; bilateral and multilateral development agencies; agricultural research centers; NGOs and foundations; policy research institutes and universities; regional organizations; and the private sector. </a:t>
            </a:r>
          </a:p>
          <a:p>
            <a:pPr marL="0" marR="0" lvl="0" indent="0" algn="just" defTabSz="914400" rtl="0" eaLnBrk="1" fontAlgn="base" latinLnBrk="0" hangingPunct="1">
              <a:lnSpc>
                <a:spcPct val="100000"/>
              </a:lnSpc>
              <a:spcBef>
                <a:spcPts val="0"/>
              </a:spcBef>
              <a:spcAft>
                <a:spcPts val="1800"/>
              </a:spcAft>
              <a:buClrTx/>
              <a:buSzTx/>
              <a:buFontTx/>
              <a:buNone/>
              <a:tabLst/>
              <a:defRPr/>
            </a:pPr>
            <a:r>
              <a:rPr kumimoji="0" lang="en-US" sz="1600" b="1" i="0" u="none" strike="noStrike" kern="0" cap="none" spc="0" normalizeH="0" baseline="0" noProof="0" dirty="0" smtClean="0">
                <a:ln>
                  <a:noFill/>
                </a:ln>
                <a:solidFill>
                  <a:srgbClr val="0070C0"/>
                </a:solidFill>
                <a:effectLst/>
                <a:uLnTx/>
                <a:uFillTx/>
                <a:latin typeface="Arial"/>
                <a:ea typeface="MS PGothic" pitchFamily="34" charset="-128"/>
              </a:rPr>
              <a:t>IFAD also brokers partnerships among the diverse parties</a:t>
            </a:r>
            <a:r>
              <a:rPr kumimoji="0" lang="en-US" sz="1600" b="0" i="0" u="none" strike="noStrike" kern="0" cap="none" spc="0" normalizeH="0" baseline="0" noProof="0" dirty="0" smtClean="0">
                <a:ln>
                  <a:noFill/>
                </a:ln>
                <a:effectLst/>
                <a:uLnTx/>
                <a:uFillTx/>
                <a:latin typeface="Arial"/>
                <a:ea typeface="MS PGothic" pitchFamily="34" charset="-128"/>
              </a:rPr>
              <a:t> working in development and for South-South and triangular co-operation</a:t>
            </a:r>
            <a:r>
              <a:rPr kumimoji="0" lang="en-US" sz="1400" b="0" i="0" u="none" strike="noStrike" kern="0" cap="none" spc="0" normalizeH="0" baseline="0" noProof="0" dirty="0" smtClean="0">
                <a:ln>
                  <a:noFill/>
                </a:ln>
                <a:effectLst/>
                <a:uLnTx/>
                <a:uFillTx/>
                <a:latin typeface="Arial"/>
                <a:ea typeface="MS PGothic" pitchFamily="34" charset="-128"/>
              </a:rPr>
              <a:t>. </a:t>
            </a:r>
            <a:endParaRPr kumimoji="0" lang="en-US" sz="1400" b="0" i="0" u="none" strike="noStrike" kern="0" cap="none" spc="0" normalizeH="0" baseline="0" noProof="0" dirty="0">
              <a:ln>
                <a:noFill/>
              </a:ln>
              <a:effectLst/>
              <a:uLnTx/>
              <a:uFillTx/>
              <a:latin typeface="Arial"/>
              <a:ea typeface="MS PGothic" pitchFamily="34" charset="-128"/>
            </a:endParaRPr>
          </a:p>
        </p:txBody>
      </p:sp>
      <p:graphicFrame>
        <p:nvGraphicFramePr>
          <p:cNvPr id="2" name="Tabela 1"/>
          <p:cNvGraphicFramePr>
            <a:graphicFrameLocks noGrp="1"/>
          </p:cNvGraphicFramePr>
          <p:nvPr>
            <p:extLst>
              <p:ext uri="{D42A27DB-BD31-4B8C-83A1-F6EECF244321}">
                <p14:modId xmlns="" xmlns:p14="http://schemas.microsoft.com/office/powerpoint/2010/main" val="168423672"/>
              </p:ext>
            </p:extLst>
          </p:nvPr>
        </p:nvGraphicFramePr>
        <p:xfrm>
          <a:off x="1331641" y="1268759"/>
          <a:ext cx="5472607" cy="792480"/>
        </p:xfrm>
        <a:graphic>
          <a:graphicData uri="http://schemas.openxmlformats.org/drawingml/2006/table">
            <a:tbl>
              <a:tblPr firstRow="1" bandRow="1">
                <a:tableStyleId>{5C22544A-7EE6-4342-B048-85BDC9FD1C3A}</a:tableStyleId>
              </a:tblPr>
              <a:tblGrid>
                <a:gridCol w="5472607"/>
              </a:tblGrid>
              <a:tr h="5760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S PGothic" pitchFamily="34" charset="-128"/>
                        </a:rPr>
                        <a:t>How does IFAD work?</a:t>
                      </a:r>
                    </a:p>
                    <a:p>
                      <a:endParaRPr lang="pt-BR" sz="2400" dirty="0"/>
                    </a:p>
                  </a:txBody>
                  <a:tcPr marT="60960" marB="60960">
                    <a:solidFill>
                      <a:srgbClr val="0070C0"/>
                    </a:solidFill>
                  </a:tcPr>
                </a:tc>
              </a:tr>
            </a:tbl>
          </a:graphicData>
        </a:graphic>
      </p:graphicFrame>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4088" y="5162767"/>
            <a:ext cx="1512168" cy="10247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11760" y="5162767"/>
            <a:ext cx="1735970" cy="9721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9" name="Espaço Reservado para Número de Slide 8"/>
          <p:cNvSpPr>
            <a:spLocks noGrp="1"/>
          </p:cNvSpPr>
          <p:nvPr>
            <p:ph type="sldNum" sz="quarter" idx="4"/>
          </p:nvPr>
        </p:nvSpPr>
        <p:spPr/>
        <p:txBody>
          <a:bodyPr/>
          <a:lstStyle/>
          <a:p>
            <a:fld id="{B5F4A1F0-34AF-4FF6-BCB0-682D755CC407}" type="slidenum">
              <a:rPr lang="pt-BR" smtClean="0">
                <a:solidFill>
                  <a:prstClr val="black">
                    <a:tint val="75000"/>
                  </a:prstClr>
                </a:solidFill>
              </a:rPr>
              <a:pPr/>
              <a:t>4</a:t>
            </a:fld>
            <a:endParaRPr lang="pt-BR">
              <a:solidFill>
                <a:prstClr val="black">
                  <a:tint val="75000"/>
                </a:prstClr>
              </a:solidFill>
            </a:endParaRPr>
          </a:p>
        </p:txBody>
      </p:sp>
    </p:spTree>
    <p:extLst>
      <p:ext uri="{BB962C8B-B14F-4D97-AF65-F5344CB8AC3E}">
        <p14:creationId xmlns="" xmlns:p14="http://schemas.microsoft.com/office/powerpoint/2010/main" val="1836101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1236300" y="1803933"/>
            <a:ext cx="6951300" cy="34988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3"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91680" y="1508788"/>
            <a:ext cx="5832648" cy="4180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2"/>
          <p:cNvSpPr txBox="1">
            <a:spLocks/>
          </p:cNvSpPr>
          <p:nvPr/>
        </p:nvSpPr>
        <p:spPr bwMode="auto">
          <a:xfrm>
            <a:off x="1043608" y="1172750"/>
            <a:ext cx="7704856" cy="672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576263" indent="-190500" algn="l" rtl="0" eaLnBrk="1" fontAlgn="base" hangingPunct="1">
              <a:spcBef>
                <a:spcPct val="20000"/>
              </a:spcBef>
              <a:spcAft>
                <a:spcPct val="0"/>
              </a:spcAft>
              <a:buChar char="-"/>
              <a:defRPr sz="2400">
                <a:solidFill>
                  <a:schemeClr val="tx1"/>
                </a:solidFill>
                <a:latin typeface="+mn-lt"/>
                <a:ea typeface="MS PGothic" pitchFamily="34" charset="-128"/>
                <a:cs typeface="+mn-cs"/>
              </a:defRPr>
            </a:lvl2pPr>
            <a:lvl3pPr marL="960438" indent="-193675" algn="l" rtl="0" eaLnBrk="1" fontAlgn="base" hangingPunct="1">
              <a:spcBef>
                <a:spcPct val="20000"/>
              </a:spcBef>
              <a:spcAft>
                <a:spcPct val="0"/>
              </a:spcAft>
              <a:buChar char="•"/>
              <a:defRPr>
                <a:solidFill>
                  <a:schemeClr val="tx1"/>
                </a:solidFill>
                <a:latin typeface="+mn-lt"/>
                <a:ea typeface="MS PGothic" pitchFamily="34" charset="-128"/>
                <a:cs typeface="+mn-cs"/>
              </a:defRPr>
            </a:lvl3pPr>
            <a:lvl4pPr marL="1379538"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4pPr>
            <a:lvl5pPr marL="1798638"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500" b="0" i="0" u="none" strike="noStrike" kern="0" cap="none" spc="0" normalizeH="0" baseline="0" noProof="0" dirty="0" smtClean="0">
                <a:ln>
                  <a:noFill/>
                </a:ln>
                <a:effectLst/>
                <a:uLnTx/>
                <a:uFillTx/>
                <a:latin typeface="Arial"/>
                <a:ea typeface="MS PGothic" pitchFamily="34" charset="-128"/>
              </a:rPr>
              <a:t>IFAD is currently working on </a:t>
            </a:r>
            <a:r>
              <a:rPr kumimoji="0" lang="en-US" sz="1500" b="1" i="0" u="none" strike="noStrike" kern="0" cap="none" spc="0" normalizeH="0" baseline="0" noProof="0" dirty="0" smtClean="0">
                <a:ln>
                  <a:noFill/>
                </a:ln>
                <a:solidFill>
                  <a:srgbClr val="0070C0"/>
                </a:solidFill>
                <a:effectLst/>
                <a:uLnTx/>
                <a:uFillTx/>
                <a:latin typeface="Arial"/>
                <a:ea typeface="MS PGothic" pitchFamily="34" charset="-128"/>
              </a:rPr>
              <a:t>231 projects </a:t>
            </a:r>
            <a:r>
              <a:rPr kumimoji="0" lang="en-US" sz="1500" b="0" i="0" u="none" strike="noStrike" kern="0" cap="none" spc="0" normalizeH="0" baseline="0" noProof="0" dirty="0" smtClean="0">
                <a:ln>
                  <a:noFill/>
                </a:ln>
                <a:effectLst/>
                <a:uLnTx/>
                <a:uFillTx/>
                <a:latin typeface="Arial"/>
                <a:ea typeface="MS PGothic" pitchFamily="34" charset="-128"/>
              </a:rPr>
              <a:t>in</a:t>
            </a:r>
            <a:r>
              <a:rPr kumimoji="0" lang="en-US" sz="1500" b="0" i="0" u="none" strike="noStrike" kern="0" cap="none" spc="0" normalizeH="0" baseline="0" noProof="0" dirty="0" smtClean="0">
                <a:ln>
                  <a:noFill/>
                </a:ln>
                <a:solidFill>
                  <a:srgbClr val="0070C0"/>
                </a:solidFill>
                <a:effectLst/>
                <a:uLnTx/>
                <a:uFillTx/>
                <a:latin typeface="Arial"/>
                <a:ea typeface="MS PGothic" pitchFamily="34" charset="-128"/>
              </a:rPr>
              <a:t> </a:t>
            </a:r>
            <a:r>
              <a:rPr kumimoji="0" lang="en-US" sz="1500" b="1" i="0" u="none" strike="noStrike" kern="0" cap="none" spc="0" normalizeH="0" baseline="0" noProof="0" dirty="0" smtClean="0">
                <a:ln>
                  <a:noFill/>
                </a:ln>
                <a:solidFill>
                  <a:srgbClr val="0070C0"/>
                </a:solidFill>
                <a:effectLst/>
                <a:uLnTx/>
                <a:uFillTx/>
                <a:latin typeface="Arial"/>
                <a:ea typeface="MS PGothic" pitchFamily="34" charset="-128"/>
              </a:rPr>
              <a:t>98 countries </a:t>
            </a:r>
            <a:r>
              <a:rPr kumimoji="0" lang="en-US" sz="1500" b="0" i="0" u="none" strike="noStrike" kern="0" cap="none" spc="0" normalizeH="0" baseline="0" noProof="0" dirty="0" smtClean="0">
                <a:ln>
                  <a:noFill/>
                </a:ln>
                <a:effectLst/>
                <a:uLnTx/>
                <a:uFillTx/>
                <a:latin typeface="Arial"/>
                <a:ea typeface="MS PGothic" pitchFamily="34" charset="-128"/>
              </a:rPr>
              <a:t>around the world</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a typeface="MS PGothic" pitchFamily="34" charset="-128"/>
            </a:endParaRPr>
          </a:p>
          <a:p>
            <a:pPr marL="195263" marR="0" lvl="0" indent="-195263"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rgbClr val="000000"/>
              </a:solidFill>
              <a:effectLst/>
              <a:uLnTx/>
              <a:uFillTx/>
              <a:latin typeface="Arial"/>
              <a:ea typeface="MS PGothic"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Arial"/>
              <a:ea typeface="MS PGothic" pitchFamily="34" charset="-128"/>
            </a:endParaRPr>
          </a:p>
        </p:txBody>
      </p:sp>
      <p:sp>
        <p:nvSpPr>
          <p:cNvPr id="5" name="Content Placeholder 2"/>
          <p:cNvSpPr txBox="1">
            <a:spLocks/>
          </p:cNvSpPr>
          <p:nvPr/>
        </p:nvSpPr>
        <p:spPr bwMode="auto">
          <a:xfrm>
            <a:off x="571490" y="5689237"/>
            <a:ext cx="8280920" cy="91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576263" indent="-190500" algn="l" rtl="0" eaLnBrk="1" fontAlgn="base" hangingPunct="1">
              <a:spcBef>
                <a:spcPct val="20000"/>
              </a:spcBef>
              <a:spcAft>
                <a:spcPct val="0"/>
              </a:spcAft>
              <a:buChar char="-"/>
              <a:defRPr sz="2400">
                <a:solidFill>
                  <a:schemeClr val="tx1"/>
                </a:solidFill>
                <a:latin typeface="+mn-lt"/>
                <a:ea typeface="MS PGothic" pitchFamily="34" charset="-128"/>
                <a:cs typeface="+mn-cs"/>
              </a:defRPr>
            </a:lvl2pPr>
            <a:lvl3pPr marL="960438" indent="-193675" algn="l" rtl="0" eaLnBrk="1" fontAlgn="base" hangingPunct="1">
              <a:spcBef>
                <a:spcPct val="20000"/>
              </a:spcBef>
              <a:spcAft>
                <a:spcPct val="0"/>
              </a:spcAft>
              <a:buChar char="•"/>
              <a:defRPr>
                <a:solidFill>
                  <a:schemeClr val="tx1"/>
                </a:solidFill>
                <a:latin typeface="+mn-lt"/>
                <a:ea typeface="MS PGothic" pitchFamily="34" charset="-128"/>
                <a:cs typeface="+mn-cs"/>
              </a:defRPr>
            </a:lvl3pPr>
            <a:lvl4pPr marL="1379538"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4pPr>
            <a:lvl5pPr marL="1798638" indent="-228600" algn="l" rtl="0" eaLnBrk="1" fontAlgn="base" hangingPunct="1">
              <a:spcBef>
                <a:spcPct val="20000"/>
              </a:spcBef>
              <a:spcAft>
                <a:spcPct val="0"/>
              </a:spcAft>
              <a:buChar char="»"/>
              <a:defRPr>
                <a:solidFill>
                  <a:schemeClr val="tx1"/>
                </a:solidFill>
                <a:latin typeface="+mn-lt"/>
                <a:ea typeface="MS PGothic" pitchFamily="34" charset="-128"/>
                <a:cs typeface="+mn-cs"/>
              </a:defRPr>
            </a:lvl5pPr>
            <a:lvl6pPr marL="2255838" indent="-228600" algn="l" rtl="0" eaLnBrk="1" fontAlgn="base" hangingPunct="1">
              <a:spcBef>
                <a:spcPct val="20000"/>
              </a:spcBef>
              <a:spcAft>
                <a:spcPct val="0"/>
              </a:spcAft>
              <a:buChar char="»"/>
              <a:defRPr>
                <a:solidFill>
                  <a:schemeClr val="tx1"/>
                </a:solidFill>
                <a:latin typeface="+mn-lt"/>
                <a:ea typeface="+mn-ea"/>
                <a:cs typeface="+mn-cs"/>
              </a:defRPr>
            </a:lvl6pPr>
            <a:lvl7pPr marL="2713038" indent="-228600" algn="l" rtl="0" eaLnBrk="1" fontAlgn="base" hangingPunct="1">
              <a:spcBef>
                <a:spcPct val="20000"/>
              </a:spcBef>
              <a:spcAft>
                <a:spcPct val="0"/>
              </a:spcAft>
              <a:buChar char="»"/>
              <a:defRPr>
                <a:solidFill>
                  <a:schemeClr val="tx1"/>
                </a:solidFill>
                <a:latin typeface="+mn-lt"/>
                <a:ea typeface="+mn-ea"/>
                <a:cs typeface="+mn-cs"/>
              </a:defRPr>
            </a:lvl7pPr>
            <a:lvl8pPr marL="3170238" indent="-228600" algn="l" rtl="0" eaLnBrk="1" fontAlgn="base" hangingPunct="1">
              <a:spcBef>
                <a:spcPct val="20000"/>
              </a:spcBef>
              <a:spcAft>
                <a:spcPct val="0"/>
              </a:spcAft>
              <a:buChar char="»"/>
              <a:defRPr>
                <a:solidFill>
                  <a:schemeClr val="tx1"/>
                </a:solidFill>
                <a:latin typeface="+mn-lt"/>
                <a:ea typeface="+mn-ea"/>
                <a:cs typeface="+mn-cs"/>
              </a:defRPr>
            </a:lvl8pPr>
            <a:lvl9pPr marL="3627438" indent="-228600" algn="l" rtl="0" eaLnBrk="1" fontAlgn="base" hangingPunct="1">
              <a:spcBef>
                <a:spcPct val="20000"/>
              </a:spcBef>
              <a:spcAft>
                <a:spcPct val="0"/>
              </a:spcAft>
              <a:buChar char="»"/>
              <a:defRPr>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500" b="1" dirty="0">
                <a:solidFill>
                  <a:srgbClr val="0070C0"/>
                </a:solidFill>
                <a:latin typeface="Arial"/>
              </a:rPr>
              <a:t>40 Country Offices </a:t>
            </a:r>
            <a:r>
              <a:rPr kumimoji="0" lang="en-US" sz="1600" b="0" i="0" u="none" strike="noStrike" kern="0" cap="none" spc="0" normalizeH="0" baseline="0" noProof="0" dirty="0" smtClean="0">
                <a:ln>
                  <a:noFill/>
                </a:ln>
                <a:effectLst/>
                <a:uLnTx/>
                <a:uFillTx/>
                <a:latin typeface="Arial"/>
                <a:ea typeface="MS PGothic" pitchFamily="34" charset="-128"/>
              </a:rPr>
              <a:t>are supporting operations in the field and </a:t>
            </a:r>
            <a:r>
              <a:rPr kumimoji="0" lang="en-US" sz="1600" b="1" i="0" u="none" strike="noStrike" kern="0" cap="none" spc="0" normalizeH="0" baseline="0" noProof="0" dirty="0" smtClean="0">
                <a:ln>
                  <a:noFill/>
                </a:ln>
                <a:solidFill>
                  <a:srgbClr val="0070C0"/>
                </a:solidFill>
                <a:effectLst/>
                <a:uLnTx/>
                <a:uFillTx/>
                <a:latin typeface="Arial"/>
                <a:ea typeface="MS PGothic" pitchFamily="34" charset="-128"/>
              </a:rPr>
              <a:t>10 more will be opened soon</a:t>
            </a:r>
            <a:endParaRPr kumimoji="0" lang="en-GB" sz="1600" b="1" i="0" u="none" strike="noStrike" kern="0" cap="none" spc="0" normalizeH="0" baseline="0" noProof="0" dirty="0">
              <a:ln>
                <a:noFill/>
              </a:ln>
              <a:solidFill>
                <a:srgbClr val="0070C0"/>
              </a:solidFill>
              <a:effectLst/>
              <a:uLnTx/>
              <a:uFillTx/>
              <a:latin typeface="Arial"/>
              <a:ea typeface="MS PGothic" pitchFamily="34" charset="-128"/>
            </a:endParaRPr>
          </a:p>
        </p:txBody>
      </p:sp>
      <p:sp>
        <p:nvSpPr>
          <p:cNvPr id="6" name="Oval 5"/>
          <p:cNvSpPr/>
          <p:nvPr/>
        </p:nvSpPr>
        <p:spPr bwMode="auto">
          <a:xfrm>
            <a:off x="1403648" y="2564904"/>
            <a:ext cx="2016224" cy="2976331"/>
          </a:xfrm>
          <a:prstGeom prst="ellipse">
            <a:avLst/>
          </a:prstGeom>
          <a:solidFill>
            <a:srgbClr val="BBE0E3">
              <a:alpha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rPr>
              <a:t>LAC</a:t>
            </a:r>
            <a:endParaRPr kumimoji="0" lang="fr-FR"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endParaRPr>
          </a:p>
        </p:txBody>
      </p:sp>
      <p:sp>
        <p:nvSpPr>
          <p:cNvPr id="7" name="Oval 6"/>
          <p:cNvSpPr/>
          <p:nvPr/>
        </p:nvSpPr>
        <p:spPr bwMode="auto">
          <a:xfrm>
            <a:off x="3491880" y="2948947"/>
            <a:ext cx="1296144" cy="1728192"/>
          </a:xfrm>
          <a:prstGeom prst="ellipse">
            <a:avLst/>
          </a:prstGeom>
          <a:solidFill>
            <a:srgbClr val="BBE0E3">
              <a:alpha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rPr>
              <a:t>WCA</a:t>
            </a:r>
            <a:endParaRPr kumimoji="0" lang="fr-FR"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endParaRPr>
          </a:p>
        </p:txBody>
      </p:sp>
      <p:sp>
        <p:nvSpPr>
          <p:cNvPr id="8" name="Oval 7"/>
          <p:cNvSpPr/>
          <p:nvPr/>
        </p:nvSpPr>
        <p:spPr bwMode="auto">
          <a:xfrm>
            <a:off x="4427984" y="3332990"/>
            <a:ext cx="1224136" cy="1920213"/>
          </a:xfrm>
          <a:prstGeom prst="ellipse">
            <a:avLst/>
          </a:prstGeom>
          <a:solidFill>
            <a:srgbClr val="BBE0E3">
              <a:alpha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rPr>
              <a:t>ESA</a:t>
            </a:r>
            <a:endParaRPr kumimoji="0" lang="fr-FR"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endParaRPr>
          </a:p>
        </p:txBody>
      </p:sp>
      <p:sp>
        <p:nvSpPr>
          <p:cNvPr id="9" name="Oval 8"/>
          <p:cNvSpPr/>
          <p:nvPr/>
        </p:nvSpPr>
        <p:spPr bwMode="auto">
          <a:xfrm>
            <a:off x="3779912" y="1796819"/>
            <a:ext cx="1620180" cy="1728192"/>
          </a:xfrm>
          <a:prstGeom prst="ellipse">
            <a:avLst/>
          </a:prstGeom>
          <a:solidFill>
            <a:srgbClr val="BBE0E3">
              <a:alpha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rPr>
              <a:t>NEN</a:t>
            </a:r>
            <a:endParaRPr kumimoji="0" lang="fr-FR"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endParaRPr>
          </a:p>
        </p:txBody>
      </p:sp>
      <p:sp>
        <p:nvSpPr>
          <p:cNvPr id="10" name="Oval 9"/>
          <p:cNvSpPr/>
          <p:nvPr/>
        </p:nvSpPr>
        <p:spPr bwMode="auto">
          <a:xfrm>
            <a:off x="5430180" y="2084851"/>
            <a:ext cx="1620180" cy="2208245"/>
          </a:xfrm>
          <a:prstGeom prst="ellipse">
            <a:avLst/>
          </a:prstGeom>
          <a:solidFill>
            <a:srgbClr val="BBE0E3">
              <a:alpha val="35000"/>
            </a:srgb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rPr>
              <a:t>APR</a:t>
            </a:r>
            <a:endParaRPr kumimoji="0" lang="fr-FR" sz="2400" b="0" i="0" u="none" strike="noStrike" kern="1200" cap="none" spc="0" normalizeH="0" baseline="0" noProof="0" dirty="0" smtClean="0">
              <a:ln>
                <a:noFill/>
              </a:ln>
              <a:solidFill>
                <a:sysClr val="windowText" lastClr="000000"/>
              </a:solidFill>
              <a:effectLst/>
              <a:uLnTx/>
              <a:uFillTx/>
              <a:latin typeface="Arial" charset="0"/>
              <a:ea typeface="ＭＳ Ｐゴシック" pitchFamily="1" charset="-128"/>
              <a:cs typeface="ＭＳ Ｐゴシック" pitchFamily="1" charset="-128"/>
            </a:endParaRPr>
          </a:p>
        </p:txBody>
      </p:sp>
      <p:sp>
        <p:nvSpPr>
          <p:cNvPr id="12"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13" name="Espaço Reservado para Número de Slide 12"/>
          <p:cNvSpPr>
            <a:spLocks noGrp="1"/>
          </p:cNvSpPr>
          <p:nvPr>
            <p:ph type="sldNum" sz="quarter" idx="4"/>
          </p:nvPr>
        </p:nvSpPr>
        <p:spPr/>
        <p:txBody>
          <a:bodyPr/>
          <a:lstStyle/>
          <a:p>
            <a:fld id="{B5F4A1F0-34AF-4FF6-BCB0-682D755CC407}" type="slidenum">
              <a:rPr lang="pt-BR" smtClean="0">
                <a:solidFill>
                  <a:prstClr val="black">
                    <a:tint val="75000"/>
                  </a:prstClr>
                </a:solidFill>
              </a:rPr>
              <a:pPr/>
              <a:t>5</a:t>
            </a:fld>
            <a:endParaRPr lang="pt-BR">
              <a:solidFill>
                <a:prstClr val="black">
                  <a:tint val="75000"/>
                </a:prstClr>
              </a:solidFill>
            </a:endParaRPr>
          </a:p>
        </p:txBody>
      </p:sp>
    </p:spTree>
    <p:extLst>
      <p:ext uri="{BB962C8B-B14F-4D97-AF65-F5344CB8AC3E}">
        <p14:creationId xmlns="" xmlns:p14="http://schemas.microsoft.com/office/powerpoint/2010/main" val="2741814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251520" y="1508787"/>
            <a:ext cx="8568952" cy="4224469"/>
          </a:xfrm>
          <a:prstGeom prst="rect">
            <a:avLst/>
          </a:prstGeom>
          <a:noFill/>
          <a:ln>
            <a:noFill/>
          </a:ln>
        </p:spPr>
        <p:txBody>
          <a:bodyPr lIns="91425" tIns="91425" rIns="91425" bIns="91425" anchor="t" anchorCtr="0">
            <a:noAutofit/>
          </a:bodyPr>
          <a:lstStyle/>
          <a:p>
            <a:pPr lvl="0" algn="just"/>
            <a:endParaRPr lang="pt-BR" dirty="0" smtClean="0"/>
          </a:p>
          <a:p>
            <a:pPr lvl="0" algn="just"/>
            <a:endParaRPr lang="pt-BR" dirty="0"/>
          </a:p>
          <a:p>
            <a:pPr lvl="0" algn="just"/>
            <a:endParaRPr lang="pt-BR" dirty="0"/>
          </a:p>
          <a:p>
            <a:pPr algn="just"/>
            <a:r>
              <a:rPr lang="en-GB" b="1" dirty="0" smtClean="0"/>
              <a:t>Vision: </a:t>
            </a:r>
            <a:r>
              <a:rPr lang="en-GB" b="1" dirty="0" smtClean="0">
                <a:solidFill>
                  <a:srgbClr val="0070C0"/>
                </a:solidFill>
                <a:ea typeface="ＭＳ Ｐゴシック"/>
              </a:rPr>
              <a:t>Inclusive transformation and sustainable inclusion of the rural poor </a:t>
            </a:r>
            <a:endParaRPr lang="en-GB" b="1" dirty="0">
              <a:solidFill>
                <a:srgbClr val="0070C0"/>
              </a:solidFill>
              <a:ea typeface="ＭＳ Ｐゴシック"/>
            </a:endParaRPr>
          </a:p>
          <a:p>
            <a:pPr algn="just"/>
            <a:endParaRPr lang="en-GB" b="1" dirty="0">
              <a:solidFill>
                <a:srgbClr val="0070C0"/>
              </a:solidFill>
              <a:ea typeface="ＭＳ Ｐゴシック"/>
            </a:endParaRPr>
          </a:p>
          <a:p>
            <a:pPr marL="285750" indent="-285750" algn="just">
              <a:buFont typeface="Arial" panose="020B0604020202020204" pitchFamily="34" charset="0"/>
              <a:buChar char="•"/>
            </a:pPr>
            <a:r>
              <a:rPr lang="en-GB" b="1" dirty="0" smtClean="0"/>
              <a:t>Overall Objective</a:t>
            </a:r>
            <a:r>
              <a:rPr lang="en-GB" dirty="0" smtClean="0"/>
              <a:t>: </a:t>
            </a:r>
            <a:r>
              <a:rPr lang="en-US" dirty="0"/>
              <a:t>overcome poverty and reach </a:t>
            </a:r>
            <a:r>
              <a:rPr lang="en-US" b="1" dirty="0" smtClean="0">
                <a:solidFill>
                  <a:srgbClr val="0070C0"/>
                </a:solidFill>
              </a:rPr>
              <a:t>food security</a:t>
            </a:r>
          </a:p>
          <a:p>
            <a:pPr algn="just"/>
            <a:r>
              <a:rPr lang="en-US" dirty="0" smtClean="0"/>
              <a:t>and sustainability</a:t>
            </a:r>
          </a:p>
          <a:p>
            <a:pPr algn="just"/>
            <a:endParaRPr lang="en-US" dirty="0" smtClean="0"/>
          </a:p>
          <a:p>
            <a:pPr marL="285750" indent="-285750" algn="just">
              <a:buFont typeface="Arial" panose="020B0604020202020204" pitchFamily="34" charset="0"/>
              <a:buChar char="•"/>
            </a:pPr>
            <a:r>
              <a:rPr lang="en-US" b="1" dirty="0"/>
              <a:t>Specific objectives</a:t>
            </a:r>
            <a:r>
              <a:rPr lang="en-US" b="1" dirty="0" smtClean="0"/>
              <a:t>:</a:t>
            </a:r>
          </a:p>
          <a:p>
            <a:pPr algn="just"/>
            <a:r>
              <a:rPr lang="en-US" b="1" dirty="0" smtClean="0"/>
              <a:t>	</a:t>
            </a:r>
            <a:endParaRPr lang="en-US" b="1" dirty="0"/>
          </a:p>
          <a:p>
            <a:pPr marL="342900" indent="-342900" algn="just">
              <a:buFont typeface="+mj-lt"/>
              <a:buAutoNum type="arabicPeriod"/>
            </a:pPr>
            <a:r>
              <a:rPr lang="en-US" dirty="0"/>
              <a:t>Increase </a:t>
            </a:r>
            <a:r>
              <a:rPr lang="en-US" b="1" dirty="0">
                <a:solidFill>
                  <a:srgbClr val="0070C0"/>
                </a:solidFill>
              </a:rPr>
              <a:t>productive </a:t>
            </a:r>
            <a:r>
              <a:rPr lang="en-US" b="1" dirty="0" smtClean="0">
                <a:solidFill>
                  <a:srgbClr val="0070C0"/>
                </a:solidFill>
              </a:rPr>
              <a:t>capacities;</a:t>
            </a:r>
            <a:endParaRPr lang="en-US" b="1" dirty="0">
              <a:solidFill>
                <a:srgbClr val="0070C0"/>
              </a:solidFill>
            </a:endParaRPr>
          </a:p>
          <a:p>
            <a:pPr marL="342900" indent="-342900" algn="just">
              <a:buFont typeface="+mj-lt"/>
              <a:buAutoNum type="arabicPeriod"/>
            </a:pPr>
            <a:r>
              <a:rPr lang="en-US" dirty="0"/>
              <a:t>Improve </a:t>
            </a:r>
            <a:r>
              <a:rPr lang="en-US" b="1" dirty="0">
                <a:solidFill>
                  <a:srgbClr val="0070C0"/>
                </a:solidFill>
              </a:rPr>
              <a:t>access to </a:t>
            </a:r>
            <a:r>
              <a:rPr lang="en-US" b="1" dirty="0" smtClean="0">
                <a:solidFill>
                  <a:srgbClr val="0070C0"/>
                </a:solidFill>
              </a:rPr>
              <a:t>markets;</a:t>
            </a:r>
            <a:endParaRPr lang="en-US" b="1" dirty="0">
              <a:solidFill>
                <a:srgbClr val="0070C0"/>
              </a:solidFill>
            </a:endParaRPr>
          </a:p>
          <a:p>
            <a:pPr marL="342900" indent="-342900" algn="just">
              <a:buFont typeface="+mj-lt"/>
              <a:buAutoNum type="arabicPeriod"/>
            </a:pPr>
            <a:r>
              <a:rPr lang="en-US" dirty="0" smtClean="0"/>
              <a:t>Reinforce </a:t>
            </a:r>
            <a:r>
              <a:rPr lang="en-US" b="1" dirty="0" smtClean="0">
                <a:solidFill>
                  <a:srgbClr val="0070C0"/>
                </a:solidFill>
              </a:rPr>
              <a:t>environmental </a:t>
            </a:r>
            <a:r>
              <a:rPr lang="en-US" b="1" dirty="0">
                <a:solidFill>
                  <a:srgbClr val="0070C0"/>
                </a:solidFill>
              </a:rPr>
              <a:t>sustainability</a:t>
            </a:r>
            <a:r>
              <a:rPr lang="en-US" dirty="0"/>
              <a:t> and </a:t>
            </a:r>
            <a:r>
              <a:rPr lang="en-US" b="1" dirty="0">
                <a:solidFill>
                  <a:srgbClr val="0070C0"/>
                </a:solidFill>
              </a:rPr>
              <a:t>resilience to climate </a:t>
            </a:r>
            <a:r>
              <a:rPr lang="en-US" b="1" dirty="0" smtClean="0">
                <a:solidFill>
                  <a:srgbClr val="0070C0"/>
                </a:solidFill>
              </a:rPr>
              <a:t>change</a:t>
            </a:r>
            <a:endParaRPr dirty="0"/>
          </a:p>
        </p:txBody>
      </p:sp>
      <p:graphicFrame>
        <p:nvGraphicFramePr>
          <p:cNvPr id="2" name="Tabela 1"/>
          <p:cNvGraphicFramePr>
            <a:graphicFrameLocks noGrp="1"/>
          </p:cNvGraphicFramePr>
          <p:nvPr>
            <p:extLst>
              <p:ext uri="{D42A27DB-BD31-4B8C-83A1-F6EECF244321}">
                <p14:modId xmlns="" xmlns:p14="http://schemas.microsoft.com/office/powerpoint/2010/main" val="2109333403"/>
              </p:ext>
            </p:extLst>
          </p:nvPr>
        </p:nvGraphicFramePr>
        <p:xfrm>
          <a:off x="1187624" y="1508787"/>
          <a:ext cx="6600056" cy="494453"/>
        </p:xfrm>
        <a:graphic>
          <a:graphicData uri="http://schemas.openxmlformats.org/drawingml/2006/table">
            <a:tbl>
              <a:tblPr firstRow="1" bandRow="1">
                <a:tableStyleId>{5C22544A-7EE6-4342-B048-85BDC9FD1C3A}</a:tableStyleId>
              </a:tblPr>
              <a:tblGrid>
                <a:gridCol w="6600056"/>
              </a:tblGrid>
              <a:tr h="494453">
                <a:tc>
                  <a:txBody>
                    <a:bodyPr/>
                    <a:lstStyle/>
                    <a:p>
                      <a:pPr algn="ctr"/>
                      <a:r>
                        <a:rPr lang="pt-BR" sz="2000" b="0" dirty="0" smtClean="0"/>
                        <a:t>The new IFAD corporate</a:t>
                      </a:r>
                      <a:r>
                        <a:rPr lang="pt-BR" sz="2000" b="0" baseline="0" dirty="0" smtClean="0"/>
                        <a:t> </a:t>
                      </a:r>
                      <a:r>
                        <a:rPr lang="pt-BR" sz="2000" b="0" dirty="0" smtClean="0"/>
                        <a:t>strategy ( 2016 -2025)</a:t>
                      </a:r>
                      <a:endParaRPr lang="pt-BR" sz="2000" b="0" dirty="0"/>
                    </a:p>
                  </a:txBody>
                  <a:tcPr marT="60960" marB="60960">
                    <a:solidFill>
                      <a:srgbClr val="0070C0"/>
                    </a:solidFill>
                  </a:tcPr>
                </a:tc>
              </a:tr>
            </a:tbl>
          </a:graphicData>
        </a:graphic>
      </p:graphicFrame>
      <p:pic>
        <p:nvPicPr>
          <p:cNvPr id="4" name="Picture 2"/>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colorTemperature colorTemp="6400"/>
                    </a14:imgEffect>
                  </a14:imgLayer>
                </a14:imgProps>
              </a:ext>
              <a:ext uri="{28A0092B-C50C-407E-A947-70E740481C1C}">
                <a14:useLocalDpi xmlns="" xmlns:a14="http://schemas.microsoft.com/office/drawing/2010/main" val="0"/>
              </a:ext>
            </a:extLst>
          </a:blip>
          <a:srcRect/>
          <a:stretch>
            <a:fillRect/>
          </a:stretch>
        </p:blipFill>
        <p:spPr bwMode="auto">
          <a:xfrm>
            <a:off x="6593410" y="3717032"/>
            <a:ext cx="1512168" cy="1168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7" name="Espaço Reservado para Número de Slide 6"/>
          <p:cNvSpPr>
            <a:spLocks noGrp="1"/>
          </p:cNvSpPr>
          <p:nvPr>
            <p:ph type="sldNum" sz="quarter" idx="4"/>
          </p:nvPr>
        </p:nvSpPr>
        <p:spPr/>
        <p:txBody>
          <a:bodyPr/>
          <a:lstStyle/>
          <a:p>
            <a:fld id="{B5F4A1F0-34AF-4FF6-BCB0-682D755CC407}" type="slidenum">
              <a:rPr lang="pt-BR" smtClean="0">
                <a:solidFill>
                  <a:prstClr val="black">
                    <a:tint val="75000"/>
                  </a:prstClr>
                </a:solidFill>
              </a:rPr>
              <a:pPr/>
              <a:t>6</a:t>
            </a:fld>
            <a:endParaRPr lang="pt-BR">
              <a:solidFill>
                <a:prstClr val="black">
                  <a:tint val="75000"/>
                </a:prstClr>
              </a:solidFill>
            </a:endParaRPr>
          </a:p>
        </p:txBody>
      </p:sp>
    </p:spTree>
    <p:extLst>
      <p:ext uri="{BB962C8B-B14F-4D97-AF65-F5344CB8AC3E}">
        <p14:creationId xmlns="" xmlns:p14="http://schemas.microsoft.com/office/powerpoint/2010/main" val="305785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251520" y="1316765"/>
            <a:ext cx="8640960" cy="4704523"/>
          </a:xfrm>
          <a:prstGeom prst="rect">
            <a:avLst/>
          </a:prstGeom>
          <a:noFill/>
          <a:ln>
            <a:noFill/>
          </a:ln>
        </p:spPr>
        <p:txBody>
          <a:bodyPr lIns="91425" tIns="91425" rIns="91425" bIns="91425" anchor="t" anchorCtr="0">
            <a:noAutofit/>
          </a:bodyPr>
          <a:lstStyle/>
          <a:p>
            <a:pPr algn="just"/>
            <a:endParaRPr lang="en-GB" sz="1600" dirty="0" smtClean="0"/>
          </a:p>
          <a:p>
            <a:pPr algn="just"/>
            <a:endParaRPr lang="en-GB" sz="1600" dirty="0" smtClean="0"/>
          </a:p>
          <a:p>
            <a:pPr algn="just"/>
            <a:endParaRPr lang="en-GB" sz="1600" dirty="0"/>
          </a:p>
          <a:p>
            <a:pPr algn="just"/>
            <a:r>
              <a:rPr lang="en-US" dirty="0">
                <a:solidFill>
                  <a:schemeClr val="tx1"/>
                </a:solidFill>
                <a:latin typeface="+mj-lt"/>
              </a:rPr>
              <a:t>As SSTC is a means to an end, </a:t>
            </a:r>
            <a:r>
              <a:rPr lang="en-US" b="1" dirty="0" smtClean="0">
                <a:solidFill>
                  <a:srgbClr val="0070C0"/>
                </a:solidFill>
                <a:latin typeface="+mj-lt"/>
              </a:rPr>
              <a:t>IFAD has defined 2 SSTC </a:t>
            </a:r>
            <a:r>
              <a:rPr lang="en-US" b="1" dirty="0">
                <a:solidFill>
                  <a:srgbClr val="0070C0"/>
                </a:solidFill>
                <a:latin typeface="+mj-lt"/>
              </a:rPr>
              <a:t>objectives </a:t>
            </a:r>
            <a:r>
              <a:rPr lang="en-US" b="1" dirty="0" smtClean="0">
                <a:solidFill>
                  <a:srgbClr val="0070C0"/>
                </a:solidFill>
                <a:latin typeface="+mj-lt"/>
              </a:rPr>
              <a:t>to </a:t>
            </a:r>
            <a:r>
              <a:rPr lang="en-US" b="1" dirty="0">
                <a:solidFill>
                  <a:srgbClr val="0070C0"/>
                </a:solidFill>
                <a:latin typeface="+mj-lt"/>
              </a:rPr>
              <a:t>support the organization in achieving its strategic objectives: </a:t>
            </a:r>
            <a:endParaRPr lang="en-US" b="1" dirty="0" smtClean="0">
              <a:solidFill>
                <a:srgbClr val="0070C0"/>
              </a:solidFill>
              <a:latin typeface="+mj-lt"/>
            </a:endParaRPr>
          </a:p>
          <a:p>
            <a:pPr algn="just"/>
            <a:endParaRPr lang="en-US" dirty="0" smtClean="0">
              <a:solidFill>
                <a:schemeClr val="tx1"/>
              </a:solidFill>
              <a:latin typeface="+mj-lt"/>
            </a:endParaRPr>
          </a:p>
          <a:p>
            <a:pPr marL="342900" indent="-342900" algn="just">
              <a:buFont typeface="+mj-lt"/>
              <a:buAutoNum type="arabicPeriod"/>
            </a:pPr>
            <a:r>
              <a:rPr lang="en-US" b="1" dirty="0">
                <a:solidFill>
                  <a:srgbClr val="0070C0"/>
                </a:solidFill>
                <a:latin typeface="+mj-lt"/>
              </a:rPr>
              <a:t>SSTC Objective 1</a:t>
            </a:r>
            <a:r>
              <a:rPr lang="en-US" dirty="0">
                <a:solidFill>
                  <a:schemeClr val="tx1"/>
                </a:solidFill>
                <a:latin typeface="+mj-lt"/>
              </a:rPr>
              <a:t>: to enable rural poor people, public and private sector actors, civil society, research centers, universities and other institutions originating from developing countries to share relevant solutions, information, data and financing for improve rural </a:t>
            </a:r>
            <a:r>
              <a:rPr lang="en-US" dirty="0" smtClean="0">
                <a:solidFill>
                  <a:schemeClr val="tx1"/>
                </a:solidFill>
                <a:latin typeface="+mj-lt"/>
              </a:rPr>
              <a:t>livelihoods.</a:t>
            </a:r>
          </a:p>
          <a:p>
            <a:pPr marL="342900" indent="-342900" algn="just">
              <a:buFont typeface="+mj-lt"/>
              <a:buAutoNum type="arabicPeriod"/>
            </a:pPr>
            <a:endParaRPr lang="en-US" dirty="0" smtClean="0">
              <a:solidFill>
                <a:schemeClr val="tx1"/>
              </a:solidFill>
              <a:latin typeface="+mj-lt"/>
            </a:endParaRPr>
          </a:p>
          <a:p>
            <a:pPr marL="342900" indent="-342900" algn="just">
              <a:buFont typeface="+mj-lt"/>
              <a:buAutoNum type="arabicPeriod"/>
            </a:pPr>
            <a:r>
              <a:rPr lang="en-US" b="1" dirty="0">
                <a:solidFill>
                  <a:srgbClr val="0070C0"/>
                </a:solidFill>
                <a:latin typeface="+mj-lt"/>
              </a:rPr>
              <a:t>SSTC Objective 2: </a:t>
            </a:r>
            <a:r>
              <a:rPr lang="en-US" dirty="0" smtClean="0">
                <a:solidFill>
                  <a:schemeClr val="tx1"/>
                </a:solidFill>
                <a:latin typeface="+mj-lt"/>
              </a:rPr>
              <a:t>to </a:t>
            </a:r>
            <a:r>
              <a:rPr lang="en-US" dirty="0">
                <a:solidFill>
                  <a:schemeClr val="tx1"/>
                </a:solidFill>
                <a:latin typeface="+mj-lt"/>
              </a:rPr>
              <a:t>promote partnerships and collaboration mechanisms between rural people, public and private sector actors, civil society, research centers, universities and other institutions in the rural sector originating from developing countries</a:t>
            </a:r>
            <a:r>
              <a:rPr lang="en-US" dirty="0" smtClean="0">
                <a:solidFill>
                  <a:schemeClr val="tx1"/>
                </a:solidFill>
                <a:latin typeface="+mj-lt"/>
              </a:rPr>
              <a:t>.</a:t>
            </a:r>
          </a:p>
          <a:p>
            <a:pPr marL="285750" indent="-285750" algn="just">
              <a:buFontTx/>
              <a:buChar char="-"/>
            </a:pPr>
            <a:endParaRPr lang="en-US" sz="1600" dirty="0"/>
          </a:p>
          <a:p>
            <a:pPr algn="just"/>
            <a:endParaRPr lang="en-US" sz="1600" dirty="0"/>
          </a:p>
          <a:p>
            <a:pPr marL="285750" indent="-285750" algn="just">
              <a:buFontTx/>
              <a:buChar char="-"/>
            </a:pPr>
            <a:endParaRPr lang="en-US" sz="1600" dirty="0">
              <a:latin typeface="Verdana"/>
            </a:endParaRPr>
          </a:p>
          <a:p>
            <a:pPr algn="just"/>
            <a:endParaRPr lang="en-US" sz="1600" dirty="0">
              <a:solidFill>
                <a:srgbClr val="002060"/>
              </a:solidFill>
            </a:endParaRPr>
          </a:p>
          <a:p>
            <a:pPr algn="just"/>
            <a:endParaRPr lang="en-GB" sz="1600" dirty="0">
              <a:solidFill>
                <a:srgbClr val="002060"/>
              </a:solidFill>
              <a:latin typeface="+mj-lt"/>
            </a:endParaRPr>
          </a:p>
        </p:txBody>
      </p:sp>
      <p:graphicFrame>
        <p:nvGraphicFramePr>
          <p:cNvPr id="2" name="Tabela 1"/>
          <p:cNvGraphicFramePr>
            <a:graphicFrameLocks noGrp="1"/>
          </p:cNvGraphicFramePr>
          <p:nvPr>
            <p:extLst>
              <p:ext uri="{D42A27DB-BD31-4B8C-83A1-F6EECF244321}">
                <p14:modId xmlns="" xmlns:p14="http://schemas.microsoft.com/office/powerpoint/2010/main" val="2452573353"/>
              </p:ext>
            </p:extLst>
          </p:nvPr>
        </p:nvGraphicFramePr>
        <p:xfrm>
          <a:off x="1043608" y="1307625"/>
          <a:ext cx="6096000" cy="792480"/>
        </p:xfrm>
        <a:graphic>
          <a:graphicData uri="http://schemas.openxmlformats.org/drawingml/2006/table">
            <a:tbl>
              <a:tblPr firstRow="1" bandRow="1">
                <a:tableStyleId>{5C22544A-7EE6-4342-B048-85BDC9FD1C3A}</a:tableStyleId>
              </a:tblPr>
              <a:tblGrid>
                <a:gridCol w="6096000"/>
              </a:tblGrid>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cap="none" dirty="0" smtClean="0">
                          <a:solidFill>
                            <a:schemeClr val="bg1"/>
                          </a:solidFill>
                          <a:latin typeface="+mn-lt"/>
                          <a:ea typeface="+mn-ea"/>
                          <a:cs typeface="+mn-cs"/>
                          <a:sym typeface="Arial"/>
                        </a:rPr>
                        <a:t>IFAD’s SSTC Objectives</a:t>
                      </a:r>
                    </a:p>
                    <a:p>
                      <a:endParaRPr lang="pt-BR" sz="2400" dirty="0"/>
                    </a:p>
                  </a:txBody>
                  <a:tcPr marT="60960" marB="60960">
                    <a:solidFill>
                      <a:srgbClr val="0070C0"/>
                    </a:solidFill>
                  </a:tcPr>
                </a:tc>
              </a:tr>
            </a:tbl>
          </a:graphicData>
        </a:graphic>
      </p:graphicFrame>
      <p:sp>
        <p:nvSpPr>
          <p:cNvPr id="5"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6" name="Espaço Reservado para Número de Slide 5"/>
          <p:cNvSpPr>
            <a:spLocks noGrp="1"/>
          </p:cNvSpPr>
          <p:nvPr>
            <p:ph type="sldNum" sz="quarter" idx="4"/>
          </p:nvPr>
        </p:nvSpPr>
        <p:spPr/>
        <p:txBody>
          <a:bodyPr/>
          <a:lstStyle/>
          <a:p>
            <a:fld id="{B5F4A1F0-34AF-4FF6-BCB0-682D755CC407}" type="slidenum">
              <a:rPr lang="pt-BR" smtClean="0">
                <a:solidFill>
                  <a:prstClr val="black">
                    <a:tint val="75000"/>
                  </a:prstClr>
                </a:solidFill>
              </a:rPr>
              <a:pPr/>
              <a:t>7</a:t>
            </a:fld>
            <a:endParaRPr lang="pt-BR">
              <a:solidFill>
                <a:prstClr val="black">
                  <a:tint val="75000"/>
                </a:prstClr>
              </a:solidFill>
            </a:endParaRPr>
          </a:p>
        </p:txBody>
      </p:sp>
    </p:spTree>
    <p:extLst>
      <p:ext uri="{BB962C8B-B14F-4D97-AF65-F5344CB8AC3E}">
        <p14:creationId xmlns="" xmlns:p14="http://schemas.microsoft.com/office/powerpoint/2010/main" val="111643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251520" y="1700808"/>
            <a:ext cx="8640960" cy="4800533"/>
          </a:xfrm>
          <a:prstGeom prst="rect">
            <a:avLst/>
          </a:prstGeom>
          <a:noFill/>
          <a:ln>
            <a:noFill/>
          </a:ln>
        </p:spPr>
        <p:txBody>
          <a:bodyPr lIns="91425" tIns="91425" rIns="91425" bIns="91425" anchor="t" anchorCtr="0">
            <a:noAutofit/>
          </a:bodyPr>
          <a:lstStyle/>
          <a:p>
            <a:pPr algn="just"/>
            <a:endParaRPr lang="en-GB" sz="1600" b="1" dirty="0" smtClean="0">
              <a:solidFill>
                <a:srgbClr val="002060"/>
              </a:solidFill>
              <a:latin typeface="+mj-lt"/>
            </a:endParaRPr>
          </a:p>
          <a:p>
            <a:pPr algn="just"/>
            <a:r>
              <a:rPr lang="en-GB" sz="1600" b="1" dirty="0" smtClean="0">
                <a:solidFill>
                  <a:srgbClr val="002060"/>
                </a:solidFill>
                <a:latin typeface="+mj-lt"/>
              </a:rPr>
              <a:t> </a:t>
            </a:r>
            <a:endParaRPr lang="en-GB" sz="2400" dirty="0">
              <a:latin typeface="Verdana"/>
            </a:endParaRPr>
          </a:p>
          <a:p>
            <a:pPr algn="just"/>
            <a:r>
              <a:rPr lang="en-US" dirty="0" smtClean="0">
                <a:solidFill>
                  <a:schemeClr val="tx1"/>
                </a:solidFill>
                <a:latin typeface="Arial" panose="020B0604020202020204" pitchFamily="34" charset="0"/>
                <a:cs typeface="Arial" panose="020B0604020202020204" pitchFamily="34" charset="0"/>
              </a:rPr>
              <a:t>To achieve the 2 IFAD’s SSTC objectives, IFAD undertakes a range of activities that are closely coordinated to ensure that each intervention is not an </a:t>
            </a:r>
            <a:r>
              <a:rPr lang="en-US" i="1" dirty="0" smtClean="0">
                <a:solidFill>
                  <a:schemeClr val="tx1"/>
                </a:solidFill>
                <a:latin typeface="Arial" panose="020B0604020202020204" pitchFamily="34" charset="0"/>
                <a:cs typeface="Arial" panose="020B0604020202020204" pitchFamily="34" charset="0"/>
              </a:rPr>
              <a:t>ad hoc </a:t>
            </a:r>
            <a:r>
              <a:rPr lang="en-US" dirty="0" smtClean="0">
                <a:solidFill>
                  <a:schemeClr val="tx1"/>
                </a:solidFill>
                <a:latin typeface="Arial" panose="020B0604020202020204" pitchFamily="34" charset="0"/>
                <a:cs typeface="Arial" panose="020B0604020202020204" pitchFamily="34" charset="0"/>
              </a:rPr>
              <a:t>activity. Thus, the Fund undertakes SSTC activities broadly with the aim of generating improvements in:</a:t>
            </a:r>
          </a:p>
          <a:p>
            <a:pPr algn="just"/>
            <a:endParaRPr lang="en-US" dirty="0">
              <a:solidFill>
                <a:schemeClr val="tx1"/>
              </a:solidFill>
              <a:latin typeface="Arial" panose="020B0604020202020204" pitchFamily="34" charset="0"/>
              <a:cs typeface="Arial" panose="020B0604020202020204" pitchFamily="34" charset="0"/>
            </a:endParaRPr>
          </a:p>
          <a:p>
            <a:pPr algn="just"/>
            <a:endParaRPr lang="en-US" dirty="0" smtClean="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b="1" dirty="0" smtClean="0">
                <a:solidFill>
                  <a:srgbClr val="0070C0"/>
                </a:solidFill>
                <a:latin typeface="Arial" panose="020B0604020202020204" pitchFamily="34" charset="0"/>
                <a:cs typeface="Arial" panose="020B0604020202020204" pitchFamily="34" charset="0"/>
              </a:rPr>
              <a:t>Knowledge and/or skills</a:t>
            </a:r>
          </a:p>
          <a:p>
            <a:pPr marL="285750" indent="-285750" algn="just">
              <a:buFont typeface="Arial" panose="020B0604020202020204" pitchFamily="34" charset="0"/>
              <a:buChar char="•"/>
            </a:pPr>
            <a:endParaRPr lang="en-GB" b="1" dirty="0" smtClean="0">
              <a:solidFill>
                <a:srgbClr val="0070C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b="1" dirty="0" smtClean="0">
                <a:solidFill>
                  <a:srgbClr val="0070C0"/>
                </a:solidFill>
                <a:latin typeface="Arial" panose="020B0604020202020204" pitchFamily="34" charset="0"/>
                <a:cs typeface="Arial" panose="020B0604020202020204" pitchFamily="34" charset="0"/>
              </a:rPr>
              <a:t>Engagement</a:t>
            </a:r>
          </a:p>
          <a:p>
            <a:pPr marL="285750" indent="-285750" algn="just">
              <a:buFont typeface="Arial" panose="020B0604020202020204" pitchFamily="34" charset="0"/>
              <a:buChar char="•"/>
            </a:pPr>
            <a:endParaRPr lang="en-GB" b="1" dirty="0" smtClean="0">
              <a:solidFill>
                <a:srgbClr val="0070C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b="1" dirty="0" smtClean="0">
                <a:solidFill>
                  <a:srgbClr val="0070C0"/>
                </a:solidFill>
                <a:latin typeface="Arial" panose="020B0604020202020204" pitchFamily="34" charset="0"/>
                <a:cs typeface="Arial" panose="020B0604020202020204" pitchFamily="34" charset="0"/>
              </a:rPr>
              <a:t>Connectivity</a:t>
            </a:r>
          </a:p>
          <a:p>
            <a:pPr marL="285750" indent="-285750" algn="just">
              <a:buFont typeface="Arial" panose="020B0604020202020204" pitchFamily="34" charset="0"/>
              <a:buChar char="•"/>
            </a:pPr>
            <a:endParaRPr lang="en-GB" b="1" dirty="0" smtClean="0">
              <a:solidFill>
                <a:srgbClr val="0070C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b="1" dirty="0" smtClean="0">
                <a:solidFill>
                  <a:srgbClr val="0070C0"/>
                </a:solidFill>
                <a:latin typeface="Arial" panose="020B0604020202020204" pitchFamily="34" charset="0"/>
                <a:cs typeface="Arial" panose="020B0604020202020204" pitchFamily="34" charset="0"/>
              </a:rPr>
              <a:t>Resource mobilization</a:t>
            </a:r>
          </a:p>
          <a:p>
            <a:pPr marL="285750" indent="-285750" algn="just">
              <a:buFontTx/>
              <a:buChar char="-"/>
            </a:pPr>
            <a:endParaRPr lang="en-GB" sz="1600" dirty="0"/>
          </a:p>
          <a:p>
            <a:pPr marL="285750" indent="-285750" algn="just">
              <a:buFontTx/>
              <a:buChar char="-"/>
            </a:pPr>
            <a:endParaRPr lang="en-GB" sz="1600" dirty="0">
              <a:latin typeface="Verdana"/>
            </a:endParaRPr>
          </a:p>
          <a:p>
            <a:pPr marL="285750" indent="-285750" algn="just">
              <a:buFontTx/>
              <a:buChar char="-"/>
            </a:pPr>
            <a:endParaRPr lang="en-GB" sz="1600" dirty="0">
              <a:latin typeface="Verdana"/>
            </a:endParaRPr>
          </a:p>
          <a:p>
            <a:pPr algn="just"/>
            <a:endParaRPr lang="en-US" sz="1600" dirty="0">
              <a:latin typeface="Verdana"/>
            </a:endParaRPr>
          </a:p>
          <a:p>
            <a:pPr algn="just"/>
            <a:endParaRPr lang="en-GB" sz="1600" b="1" dirty="0">
              <a:solidFill>
                <a:srgbClr val="002060"/>
              </a:solidFill>
              <a:latin typeface="+mj-lt"/>
            </a:endParaRPr>
          </a:p>
        </p:txBody>
      </p:sp>
      <p:graphicFrame>
        <p:nvGraphicFramePr>
          <p:cNvPr id="2" name="Tabela 1"/>
          <p:cNvGraphicFramePr>
            <a:graphicFrameLocks noGrp="1"/>
          </p:cNvGraphicFramePr>
          <p:nvPr>
            <p:extLst>
              <p:ext uri="{D42A27DB-BD31-4B8C-83A1-F6EECF244321}">
                <p14:modId xmlns="" xmlns:p14="http://schemas.microsoft.com/office/powerpoint/2010/main" val="1679803021"/>
              </p:ext>
            </p:extLst>
          </p:nvPr>
        </p:nvGraphicFramePr>
        <p:xfrm>
          <a:off x="1259632" y="1220755"/>
          <a:ext cx="6096000" cy="792480"/>
        </p:xfrm>
        <a:graphic>
          <a:graphicData uri="http://schemas.openxmlformats.org/drawingml/2006/table">
            <a:tbl>
              <a:tblPr firstRow="1" bandRow="1">
                <a:tableStyleId>{5C22544A-7EE6-4342-B048-85BDC9FD1C3A}</a:tableStyleId>
              </a:tblPr>
              <a:tblGrid>
                <a:gridCol w="6096000"/>
              </a:tblGrid>
              <a:tr h="792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0" i="0" u="none" strike="noStrike" cap="none" dirty="0" smtClean="0">
                          <a:solidFill>
                            <a:schemeClr val="bg1"/>
                          </a:solidFill>
                          <a:latin typeface="+mj-lt"/>
                          <a:ea typeface="+mn-ea"/>
                          <a:cs typeface="+mn-cs"/>
                          <a:sym typeface="Arial"/>
                        </a:rPr>
                        <a:t>IFAD’s SSTC activities</a:t>
                      </a:r>
                    </a:p>
                    <a:p>
                      <a:endParaRPr lang="pt-BR" sz="2400" dirty="0"/>
                    </a:p>
                  </a:txBody>
                  <a:tcPr marT="60960" marB="60960">
                    <a:solidFill>
                      <a:srgbClr val="0070C0"/>
                    </a:solidFill>
                  </a:tcPr>
                </a:tc>
              </a:tr>
            </a:tbl>
          </a:graphicData>
        </a:graphic>
      </p:graphicFrame>
      <p:pic>
        <p:nvPicPr>
          <p:cNvPr id="5"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47214" y="5220745"/>
            <a:ext cx="2088232" cy="14740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79983" y="5275841"/>
            <a:ext cx="1944216" cy="1363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067944" y="3717032"/>
            <a:ext cx="1828329" cy="12166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45599" y="3573016"/>
            <a:ext cx="1944216" cy="12937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11" name="Espaço Reservado para Número de Slide 10"/>
          <p:cNvSpPr>
            <a:spLocks noGrp="1"/>
          </p:cNvSpPr>
          <p:nvPr>
            <p:ph type="sldNum" sz="quarter" idx="4"/>
          </p:nvPr>
        </p:nvSpPr>
        <p:spPr/>
        <p:txBody>
          <a:bodyPr/>
          <a:lstStyle/>
          <a:p>
            <a:fld id="{B5F4A1F0-34AF-4FF6-BCB0-682D755CC407}" type="slidenum">
              <a:rPr lang="pt-BR" smtClean="0">
                <a:solidFill>
                  <a:prstClr val="black">
                    <a:tint val="75000"/>
                  </a:prstClr>
                </a:solidFill>
              </a:rPr>
              <a:pPr/>
              <a:t>8</a:t>
            </a:fld>
            <a:endParaRPr lang="pt-BR">
              <a:solidFill>
                <a:prstClr val="black">
                  <a:tint val="75000"/>
                </a:prstClr>
              </a:solidFill>
            </a:endParaRPr>
          </a:p>
        </p:txBody>
      </p:sp>
    </p:spTree>
    <p:extLst>
      <p:ext uri="{BB962C8B-B14F-4D97-AF65-F5344CB8AC3E}">
        <p14:creationId xmlns="" xmlns:p14="http://schemas.microsoft.com/office/powerpoint/2010/main" val="348011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323528" y="1127782"/>
            <a:ext cx="8466481" cy="4608512"/>
          </a:xfrm>
          <a:prstGeom prst="rect">
            <a:avLst/>
          </a:prstGeom>
          <a:noFill/>
          <a:ln>
            <a:noFill/>
          </a:ln>
        </p:spPr>
        <p:txBody>
          <a:bodyPr lIns="91425" tIns="91425" rIns="91425" bIns="91425" anchor="t" anchorCtr="0">
            <a:noAutofit/>
          </a:bodyPr>
          <a:lstStyle/>
          <a:p>
            <a:pPr algn="just"/>
            <a:endParaRPr lang="en-US" sz="1600" dirty="0" smtClean="0">
              <a:solidFill>
                <a:srgbClr val="002060"/>
              </a:solidFill>
              <a:latin typeface="+mn-lt"/>
            </a:endParaRPr>
          </a:p>
          <a:p>
            <a:pPr algn="just"/>
            <a:endParaRPr lang="en-US" sz="1600" dirty="0" smtClean="0">
              <a:solidFill>
                <a:srgbClr val="002060"/>
              </a:solidFill>
              <a:latin typeface="+mn-lt"/>
            </a:endParaRPr>
          </a:p>
          <a:p>
            <a:pPr algn="just"/>
            <a:endParaRPr lang="en-US" sz="1600" dirty="0" smtClean="0">
              <a:solidFill>
                <a:srgbClr val="002060"/>
              </a:solidFill>
              <a:latin typeface="+mn-lt"/>
            </a:endParaRPr>
          </a:p>
          <a:p>
            <a:pPr marL="285750" indent="-285750" algn="just">
              <a:buFont typeface="Arial" panose="020B0604020202020204" pitchFamily="34" charset="0"/>
              <a:buChar char="•"/>
            </a:pPr>
            <a:r>
              <a:rPr lang="en-US" b="1" dirty="0">
                <a:solidFill>
                  <a:schemeClr val="tx2"/>
                </a:solidFill>
                <a:latin typeface="Arial" pitchFamily="34" charset="0"/>
                <a:ea typeface="Geneva" charset="-128"/>
              </a:rPr>
              <a:t>Policy Level:</a:t>
            </a:r>
          </a:p>
          <a:p>
            <a:pPr marL="800100" lvl="1" indent="-342900" algn="just">
              <a:buFont typeface="+mj-lt"/>
              <a:buAutoNum type="arabicPeriod"/>
            </a:pPr>
            <a:r>
              <a:rPr lang="en-US" dirty="0" smtClean="0">
                <a:solidFill>
                  <a:schemeClr val="tx1"/>
                </a:solidFill>
                <a:latin typeface="Arial" panose="020B0604020202020204" pitchFamily="34" charset="0"/>
                <a:cs typeface="Arial" panose="020B0604020202020204" pitchFamily="34" charset="0"/>
              </a:rPr>
              <a:t>Supporter of </a:t>
            </a:r>
            <a:r>
              <a:rPr lang="en-GB" b="1" dirty="0">
                <a:solidFill>
                  <a:srgbClr val="0070C0"/>
                </a:solidFill>
                <a:latin typeface="Arial" panose="020B0604020202020204" pitchFamily="34" charset="0"/>
                <a:cs typeface="Arial" panose="020B0604020202020204" pitchFamily="34" charset="0"/>
              </a:rPr>
              <a:t>Mercosur’s REAF </a:t>
            </a:r>
            <a:r>
              <a:rPr lang="en-GB" dirty="0"/>
              <a:t>(the Specialized Meeting on Family Farming) in Latin </a:t>
            </a:r>
            <a:r>
              <a:rPr lang="en-GB" dirty="0" smtClean="0"/>
              <a:t>America</a:t>
            </a:r>
            <a:r>
              <a:rPr lang="en-US" b="1" dirty="0" smtClean="0">
                <a:solidFill>
                  <a:srgbClr val="0070C0"/>
                </a:solidFill>
                <a:latin typeface="Arial" panose="020B0604020202020204" pitchFamily="34" charset="0"/>
                <a:cs typeface="Arial" panose="020B0604020202020204" pitchFamily="34" charset="0"/>
              </a:rPr>
              <a:t>, </a:t>
            </a:r>
            <a:r>
              <a:rPr lang="en-US" b="1" dirty="0">
                <a:solidFill>
                  <a:srgbClr val="0070C0"/>
                </a:solidFill>
                <a:latin typeface="Arial" panose="020B0604020202020204" pitchFamily="34" charset="0"/>
                <a:cs typeface="Arial" panose="020B0604020202020204" pitchFamily="34" charset="0"/>
              </a:rPr>
              <a:t>for </a:t>
            </a:r>
            <a:r>
              <a:rPr lang="en-GB" b="1" dirty="0">
                <a:solidFill>
                  <a:srgbClr val="0070C0"/>
                </a:solidFill>
                <a:latin typeface="Arial" panose="020B0604020202020204" pitchFamily="34" charset="0"/>
                <a:cs typeface="Arial" panose="020B0604020202020204" pitchFamily="34" charset="0"/>
              </a:rPr>
              <a:t>the transfer of agricultural know-how and technology</a:t>
            </a:r>
            <a:endParaRPr lang="en-US" b="1" dirty="0">
              <a:solidFill>
                <a:srgbClr val="0070C0"/>
              </a:solidFill>
              <a:latin typeface="Arial" panose="020B0604020202020204" pitchFamily="34" charset="0"/>
              <a:cs typeface="Arial" panose="020B0604020202020204" pitchFamily="34" charset="0"/>
            </a:endParaRPr>
          </a:p>
          <a:p>
            <a:pPr marL="800100" lvl="1" indent="-342900" algn="just">
              <a:buFont typeface="+mj-lt"/>
              <a:buAutoNum type="arabicPeriod"/>
            </a:pPr>
            <a:endParaRPr lang="pt-BR" dirty="0" smtClean="0">
              <a:solidFill>
                <a:schemeClr val="tx1"/>
              </a:solidFill>
              <a:latin typeface="Arial" panose="020B0604020202020204" pitchFamily="34" charset="0"/>
              <a:cs typeface="Arial" panose="020B0604020202020204" pitchFamily="34" charset="0"/>
            </a:endParaRPr>
          </a:p>
          <a:p>
            <a:pPr marL="800100" lvl="1" indent="-342900" algn="just">
              <a:buFont typeface="+mj-lt"/>
              <a:buAutoNum type="arabicPeriod"/>
            </a:pPr>
            <a:r>
              <a:rPr lang="pt-BR" b="1" dirty="0" smtClean="0">
                <a:solidFill>
                  <a:srgbClr val="0070C0"/>
                </a:solidFill>
                <a:latin typeface="Arial" panose="020B0604020202020204" pitchFamily="34" charset="0"/>
                <a:cs typeface="Arial" panose="020B0604020202020204" pitchFamily="34" charset="0"/>
              </a:rPr>
              <a:t>Lao </a:t>
            </a:r>
            <a:r>
              <a:rPr lang="pt-BR" b="1" dirty="0">
                <a:solidFill>
                  <a:srgbClr val="0070C0"/>
                </a:solidFill>
                <a:latin typeface="Arial" panose="020B0604020202020204" pitchFamily="34" charset="0"/>
                <a:cs typeface="Arial" panose="020B0604020202020204" pitchFamily="34" charset="0"/>
              </a:rPr>
              <a:t>and South Korea policy </a:t>
            </a:r>
            <a:r>
              <a:rPr lang="pt-BR" b="1" dirty="0" smtClean="0">
                <a:solidFill>
                  <a:srgbClr val="0070C0"/>
                </a:solidFill>
                <a:latin typeface="Arial" panose="020B0604020202020204" pitchFamily="34" charset="0"/>
                <a:cs typeface="Arial" panose="020B0604020202020204" pitchFamily="34" charset="0"/>
              </a:rPr>
              <a:t>grant</a:t>
            </a:r>
            <a:r>
              <a:rPr lang="pt-BR" dirty="0"/>
              <a:t> </a:t>
            </a:r>
            <a:r>
              <a:rPr lang="pt-BR" dirty="0" smtClean="0"/>
              <a:t>supporting b</a:t>
            </a:r>
            <a:r>
              <a:rPr lang="en-GB" dirty="0" err="1" smtClean="0"/>
              <a:t>est</a:t>
            </a:r>
            <a:r>
              <a:rPr lang="en-GB" dirty="0" smtClean="0"/>
              <a:t> </a:t>
            </a:r>
            <a:r>
              <a:rPr lang="en-GB" dirty="0"/>
              <a:t>practices for a better participatory policy development </a:t>
            </a:r>
            <a:r>
              <a:rPr lang="en-GB" dirty="0" smtClean="0"/>
              <a:t>process;</a:t>
            </a:r>
            <a:endParaRPr lang="pt-BR" dirty="0" smtClean="0"/>
          </a:p>
          <a:p>
            <a:pPr marL="800100" lvl="1" indent="-342900" algn="just">
              <a:buFont typeface="+mj-lt"/>
              <a:buAutoNum type="arabicPeriod"/>
            </a:pPr>
            <a:r>
              <a:rPr lang="pt-BR" b="1" dirty="0" smtClean="0">
                <a:solidFill>
                  <a:srgbClr val="0070C0"/>
                </a:solidFill>
                <a:latin typeface="Arial" panose="020B0604020202020204" pitchFamily="34" charset="0"/>
                <a:cs typeface="Arial" panose="020B0604020202020204" pitchFamily="34" charset="0"/>
              </a:rPr>
              <a:t>Brazil </a:t>
            </a:r>
            <a:r>
              <a:rPr lang="pt-BR" b="1" dirty="0">
                <a:solidFill>
                  <a:srgbClr val="0070C0"/>
                </a:solidFill>
                <a:latin typeface="Arial" panose="020B0604020202020204" pitchFamily="34" charset="0"/>
                <a:cs typeface="Arial" panose="020B0604020202020204" pitchFamily="34" charset="0"/>
              </a:rPr>
              <a:t>Forum of Secretaries</a:t>
            </a:r>
            <a:r>
              <a:rPr lang="pt-BR" dirty="0"/>
              <a:t> of Family </a:t>
            </a:r>
            <a:r>
              <a:rPr lang="pt-BR" dirty="0" smtClean="0"/>
              <a:t>Farming for coordinated rural development policies;</a:t>
            </a:r>
            <a:endParaRPr lang="en-GB" dirty="0"/>
          </a:p>
          <a:p>
            <a:pPr marL="285750" indent="-285750" algn="just">
              <a:buFont typeface="Arial" panose="020B0604020202020204" pitchFamily="34" charset="0"/>
              <a:buChar char="•"/>
            </a:pPr>
            <a:endParaRPr lang="en-GB" dirty="0">
              <a:solidFill>
                <a:schemeClr val="tx1"/>
              </a:solidFill>
              <a:latin typeface="Arial" panose="020B0604020202020204" pitchFamily="34" charset="0"/>
              <a:cs typeface="Arial" panose="020B0604020202020204" pitchFamily="34" charset="0"/>
            </a:endParaRPr>
          </a:p>
          <a:p>
            <a:pPr marL="285750" indent="-285750" algn="just">
              <a:buClr>
                <a:schemeClr val="tx1"/>
              </a:buClr>
              <a:buFont typeface="Arial" panose="020B0604020202020204" pitchFamily="34" charset="0"/>
              <a:buChar char="•"/>
            </a:pPr>
            <a:r>
              <a:rPr lang="en-US" b="1" dirty="0">
                <a:solidFill>
                  <a:schemeClr val="tx2"/>
                </a:solidFill>
                <a:latin typeface="Arial" pitchFamily="34" charset="0"/>
                <a:ea typeface="Geneva" charset="-128"/>
              </a:rPr>
              <a:t>Regional and inter-regional level:  </a:t>
            </a:r>
            <a:r>
              <a:rPr lang="pt-BR" dirty="0"/>
              <a:t>Supported</a:t>
            </a:r>
            <a:r>
              <a:rPr lang="en-GB" dirty="0" smtClean="0"/>
              <a:t> </a:t>
            </a:r>
            <a:r>
              <a:rPr lang="en-GB" dirty="0"/>
              <a:t>the </a:t>
            </a:r>
            <a:r>
              <a:rPr lang="en-GB" b="1" dirty="0">
                <a:solidFill>
                  <a:srgbClr val="0070C0"/>
                </a:solidFill>
                <a:latin typeface="Arial" panose="020B0604020202020204" pitchFamily="34" charset="0"/>
                <a:cs typeface="Arial" panose="020B0604020202020204" pitchFamily="34" charset="0"/>
              </a:rPr>
              <a:t>Agricultural Innovation Marketplace</a:t>
            </a:r>
            <a:r>
              <a:rPr lang="en-GB" dirty="0"/>
              <a:t> in Latin America and Africa in partnership with EMBRAPA and other institutions, and the development of </a:t>
            </a:r>
            <a:r>
              <a:rPr lang="en-GB" b="1" dirty="0">
                <a:solidFill>
                  <a:srgbClr val="0070C0"/>
                </a:solidFill>
                <a:latin typeface="Arial" panose="020B0604020202020204" pitchFamily="34" charset="0"/>
                <a:cs typeface="Arial" panose="020B0604020202020204" pitchFamily="34" charset="0"/>
              </a:rPr>
              <a:t>East-East ‘corridors’ of technical exchange </a:t>
            </a:r>
            <a:r>
              <a:rPr lang="en-GB" dirty="0" smtClean="0"/>
              <a:t>among </a:t>
            </a:r>
            <a:r>
              <a:rPr lang="en-GB" dirty="0"/>
              <a:t>Eastern European and Middle Eastern </a:t>
            </a:r>
            <a:r>
              <a:rPr lang="en-GB" dirty="0" smtClean="0"/>
              <a:t>countries. </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2" name="Tabela 1"/>
          <p:cNvGraphicFramePr>
            <a:graphicFrameLocks noGrp="1"/>
          </p:cNvGraphicFramePr>
          <p:nvPr>
            <p:extLst>
              <p:ext uri="{D42A27DB-BD31-4B8C-83A1-F6EECF244321}">
                <p14:modId xmlns="" xmlns:p14="http://schemas.microsoft.com/office/powerpoint/2010/main" val="718658079"/>
              </p:ext>
            </p:extLst>
          </p:nvPr>
        </p:nvGraphicFramePr>
        <p:xfrm>
          <a:off x="1115616" y="1187049"/>
          <a:ext cx="6408712" cy="792480"/>
        </p:xfrm>
        <a:graphic>
          <a:graphicData uri="http://schemas.openxmlformats.org/drawingml/2006/table">
            <a:tbl>
              <a:tblPr firstRow="1" bandRow="1">
                <a:tableStyleId>{5C22544A-7EE6-4342-B048-85BDC9FD1C3A}</a:tableStyleId>
              </a:tblPr>
              <a:tblGrid>
                <a:gridCol w="6408712"/>
              </a:tblGrid>
              <a:tr h="3124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bg1"/>
                          </a:solidFill>
                          <a:latin typeface="Arial" panose="020B0604020202020204" pitchFamily="34" charset="0"/>
                          <a:cs typeface="Arial" panose="020B0604020202020204" pitchFamily="34" charset="0"/>
                        </a:rPr>
                        <a:t>Examples of SSTC in the context of IFAD’s specificity</a:t>
                      </a:r>
                    </a:p>
                    <a:p>
                      <a:endParaRPr lang="pt-BR" sz="2400" dirty="0"/>
                    </a:p>
                  </a:txBody>
                  <a:tcPr marT="60960" marB="60960">
                    <a:solidFill>
                      <a:srgbClr val="0070C0"/>
                    </a:solidFill>
                  </a:tcPr>
                </a:tc>
              </a:tr>
            </a:tbl>
          </a:graphicData>
        </a:graphic>
      </p:graphicFrame>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18957" y="2780928"/>
            <a:ext cx="1230592" cy="5791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0" y="0"/>
            <a:ext cx="9144000" cy="11247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266700" lvl="0" fontAlgn="base">
              <a:spcBef>
                <a:spcPct val="0"/>
              </a:spcBef>
              <a:spcAft>
                <a:spcPct val="0"/>
              </a:spcAft>
            </a:pPr>
            <a:r>
              <a:rPr lang="en-US" sz="2800" b="1" kern="0" dirty="0" smtClean="0">
                <a:solidFill>
                  <a:schemeClr val="bg1"/>
                </a:solidFill>
                <a:latin typeface="+mj-lt"/>
                <a:ea typeface="Geneva" charset="0"/>
                <a:cs typeface="+mj-cs"/>
              </a:rPr>
              <a:t>UNEP South-South Cooperation Conference</a:t>
            </a:r>
          </a:p>
        </p:txBody>
      </p:sp>
      <p:sp>
        <p:nvSpPr>
          <p:cNvPr id="7" name="Espaço Reservado para Número de Slide 6"/>
          <p:cNvSpPr>
            <a:spLocks noGrp="1"/>
          </p:cNvSpPr>
          <p:nvPr>
            <p:ph type="sldNum" sz="quarter" idx="4"/>
          </p:nvPr>
        </p:nvSpPr>
        <p:spPr/>
        <p:txBody>
          <a:bodyPr/>
          <a:lstStyle/>
          <a:p>
            <a:fld id="{B5F4A1F0-34AF-4FF6-BCB0-682D755CC407}" type="slidenum">
              <a:rPr lang="pt-BR" smtClean="0">
                <a:solidFill>
                  <a:prstClr val="black">
                    <a:tint val="75000"/>
                  </a:prstClr>
                </a:solidFill>
              </a:rPr>
              <a:pPr/>
              <a:t>9</a:t>
            </a:fld>
            <a:endParaRPr lang="pt-BR">
              <a:solidFill>
                <a:prstClr val="black">
                  <a:tint val="75000"/>
                </a:prstClr>
              </a:solidFill>
            </a:endParaRPr>
          </a:p>
        </p:txBody>
      </p:sp>
    </p:spTree>
    <p:extLst>
      <p:ext uri="{BB962C8B-B14F-4D97-AF65-F5344CB8AC3E}">
        <p14:creationId xmlns="" xmlns:p14="http://schemas.microsoft.com/office/powerpoint/2010/main" val="1892988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_LAC1_2014">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pitchFamily="1" charset="-128"/>
            <a:cs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1463</Words>
  <Application>Microsoft Office PowerPoint</Application>
  <PresentationFormat>Apresentação na tela (4:3)</PresentationFormat>
  <Paragraphs>162</Paragraphs>
  <Slides>12</Slides>
  <Notes>11</Notes>
  <HiddenSlides>0</HiddenSlides>
  <MMClips>0</MMClips>
  <ScaleCrop>false</ScaleCrop>
  <HeadingPairs>
    <vt:vector size="4" baseType="variant">
      <vt:variant>
        <vt:lpstr>Tema</vt:lpstr>
      </vt:variant>
      <vt:variant>
        <vt:i4>2</vt:i4>
      </vt:variant>
      <vt:variant>
        <vt:lpstr>Títulos de slides</vt:lpstr>
      </vt:variant>
      <vt:variant>
        <vt:i4>12</vt:i4>
      </vt:variant>
    </vt:vector>
  </HeadingPairs>
  <TitlesOfParts>
    <vt:vector size="14" baseType="lpstr">
      <vt:lpstr>_LAC1_2014</vt:lpstr>
      <vt:lpstr>1_Tema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FIDA - Fundo Internacional de Desenv Agrícola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Administrador</dc:creator>
  <cp:lastModifiedBy>Rodrigo</cp:lastModifiedBy>
  <cp:revision>50</cp:revision>
  <dcterms:created xsi:type="dcterms:W3CDTF">2016-11-30T14:03:54Z</dcterms:created>
  <dcterms:modified xsi:type="dcterms:W3CDTF">2017-04-04T12:52:40Z</dcterms:modified>
</cp:coreProperties>
</file>