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hart17.xml" ContentType="application/vnd.openxmlformats-officedocument.drawingml.chart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charts/chart20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charts/chart2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charts/chart19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5"/>
  </p:sldMasterIdLst>
  <p:notesMasterIdLst>
    <p:notesMasterId r:id="rId43"/>
  </p:notesMasterIdLst>
  <p:sldIdLst>
    <p:sldId id="302" r:id="rId6"/>
    <p:sldId id="304" r:id="rId7"/>
    <p:sldId id="371" r:id="rId8"/>
    <p:sldId id="307" r:id="rId9"/>
    <p:sldId id="321" r:id="rId10"/>
    <p:sldId id="306" r:id="rId11"/>
    <p:sldId id="325" r:id="rId12"/>
    <p:sldId id="336" r:id="rId13"/>
    <p:sldId id="312" r:id="rId14"/>
    <p:sldId id="351" r:id="rId15"/>
    <p:sldId id="339" r:id="rId16"/>
    <p:sldId id="348" r:id="rId17"/>
    <p:sldId id="341" r:id="rId18"/>
    <p:sldId id="343" r:id="rId19"/>
    <p:sldId id="344" r:id="rId20"/>
    <p:sldId id="346" r:id="rId21"/>
    <p:sldId id="335" r:id="rId22"/>
    <p:sldId id="337" r:id="rId23"/>
    <p:sldId id="354" r:id="rId24"/>
    <p:sldId id="355" r:id="rId25"/>
    <p:sldId id="356" r:id="rId26"/>
    <p:sldId id="358" r:id="rId27"/>
    <p:sldId id="359" r:id="rId28"/>
    <p:sldId id="360" r:id="rId29"/>
    <p:sldId id="370" r:id="rId30"/>
    <p:sldId id="365" r:id="rId31"/>
    <p:sldId id="366" r:id="rId32"/>
    <p:sldId id="367" r:id="rId33"/>
    <p:sldId id="368" r:id="rId34"/>
    <p:sldId id="369" r:id="rId35"/>
    <p:sldId id="345" r:id="rId36"/>
    <p:sldId id="338" r:id="rId37"/>
    <p:sldId id="352" r:id="rId38"/>
    <p:sldId id="353" r:id="rId39"/>
    <p:sldId id="313" r:id="rId40"/>
    <p:sldId id="316" r:id="rId41"/>
    <p:sldId id="327" r:id="rId42"/>
  </p:sldIdLst>
  <p:sldSz cx="9144000" cy="6858000" type="screen4x3"/>
  <p:notesSz cx="6794500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2ECB6"/>
    <a:srgbClr val="F39200"/>
    <a:srgbClr val="F392FF"/>
    <a:srgbClr val="F30000"/>
    <a:srgbClr val="CA0927"/>
    <a:srgbClr val="CA0966"/>
    <a:srgbClr val="00B2CE"/>
    <a:srgbClr val="00B266"/>
    <a:srgbClr val="E14E11"/>
    <a:srgbClr val="E14E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Estilo Médio 3 - 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017" autoAdjust="0"/>
    <p:restoredTop sz="97283" autoAdjust="0"/>
  </p:normalViewPr>
  <p:slideViewPr>
    <p:cSldViewPr>
      <p:cViewPr varScale="1">
        <p:scale>
          <a:sx n="105" d="100"/>
          <a:sy n="105" d="100"/>
        </p:scale>
        <p:origin x="-9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odrigo\Google%20Drive\IPC\FIDA\Documentos%20dos%20Projetos%20FIDA\Documentos%20FIDA%20-%20Gerais\Linha%20de%20Base\Sum&#225;rio%20Executivo\Sum&#225;rio%20executiv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plotArea>
      <c:layout/>
      <c:barChart>
        <c:barDir val="col"/>
        <c:grouping val="clustered"/>
        <c:ser>
          <c:idx val="0"/>
          <c:order val="0"/>
          <c:tx>
            <c:strRef>
              <c:f>'Sumário executivo'!$J$20</c:f>
              <c:strCache>
                <c:ptCount val="1"/>
                <c:pt idx="0">
                  <c:v>Ceará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executivo'!$I$21:$I$26</c:f>
              <c:strCache>
                <c:ptCount val="6"/>
                <c:pt idx="0">
                  <c:v>Rural</c:v>
                </c:pt>
                <c:pt idx="1">
                  <c:v>Negra ou quilombola</c:v>
                </c:pt>
                <c:pt idx="2">
                  <c:v>Assentamento</c:v>
                </c:pt>
                <c:pt idx="3">
                  <c:v>Indígena</c:v>
                </c:pt>
                <c:pt idx="4">
                  <c:v>Fundo de pasto</c:v>
                </c:pt>
                <c:pt idx="5">
                  <c:v>Comunidade - Outra Identidade</c:v>
                </c:pt>
              </c:strCache>
            </c:strRef>
          </c:cat>
          <c:val>
            <c:numRef>
              <c:f>'Sumário executivo'!$J$21:$J$26</c:f>
              <c:numCache>
                <c:formatCode>0.0%</c:formatCode>
                <c:ptCount val="6"/>
                <c:pt idx="0">
                  <c:v>0.96551724137931039</c:v>
                </c:pt>
                <c:pt idx="1">
                  <c:v>0.10024057738572574</c:v>
                </c:pt>
                <c:pt idx="2">
                  <c:v>4.5709703287890931E-2</c:v>
                </c:pt>
                <c:pt idx="3">
                  <c:v>1.7642341619887768E-2</c:v>
                </c:pt>
                <c:pt idx="4">
                  <c:v>8.019246190858069E-4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AC-45B9-B66C-B23A3E9585E1}"/>
            </c:ext>
          </c:extLst>
        </c:ser>
        <c:ser>
          <c:idx val="1"/>
          <c:order val="1"/>
          <c:tx>
            <c:strRef>
              <c:f>'Sumário executivo'!$K$20</c:f>
              <c:strCache>
                <c:ptCount val="1"/>
                <c:pt idx="0">
                  <c:v>Paraíba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executivo'!$I$21:$I$26</c:f>
              <c:strCache>
                <c:ptCount val="6"/>
                <c:pt idx="0">
                  <c:v>Rural</c:v>
                </c:pt>
                <c:pt idx="1">
                  <c:v>Negra ou quilombola</c:v>
                </c:pt>
                <c:pt idx="2">
                  <c:v>Assentamento</c:v>
                </c:pt>
                <c:pt idx="3">
                  <c:v>Indígena</c:v>
                </c:pt>
                <c:pt idx="4">
                  <c:v>Fundo de pasto</c:v>
                </c:pt>
                <c:pt idx="5">
                  <c:v>Comunidade - Outra Identidade</c:v>
                </c:pt>
              </c:strCache>
            </c:strRef>
          </c:cat>
          <c:val>
            <c:numRef>
              <c:f>'Sumário executivo'!$K$21:$K$26</c:f>
              <c:numCache>
                <c:formatCode>0.0%</c:formatCode>
                <c:ptCount val="6"/>
                <c:pt idx="0">
                  <c:v>0.57832744405182568</c:v>
                </c:pt>
                <c:pt idx="1">
                  <c:v>3.5335689045936404E-2</c:v>
                </c:pt>
                <c:pt idx="2">
                  <c:v>0.57243816254416968</c:v>
                </c:pt>
                <c:pt idx="3">
                  <c:v>1.1778563015312151E-3</c:v>
                </c:pt>
                <c:pt idx="4">
                  <c:v>3.5335689045936408E-3</c:v>
                </c:pt>
                <c:pt idx="5">
                  <c:v>0.1166077738515902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AC-45B9-B66C-B23A3E9585E1}"/>
            </c:ext>
          </c:extLst>
        </c:ser>
        <c:ser>
          <c:idx val="2"/>
          <c:order val="2"/>
          <c:tx>
            <c:strRef>
              <c:f>'Sumário executivo'!$L$20</c:f>
              <c:strCache>
                <c:ptCount val="1"/>
                <c:pt idx="0">
                  <c:v>Piauí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executivo'!$I$21:$I$26</c:f>
              <c:strCache>
                <c:ptCount val="6"/>
                <c:pt idx="0">
                  <c:v>Rural</c:v>
                </c:pt>
                <c:pt idx="1">
                  <c:v>Negra ou quilombola</c:v>
                </c:pt>
                <c:pt idx="2">
                  <c:v>Assentamento</c:v>
                </c:pt>
                <c:pt idx="3">
                  <c:v>Indígena</c:v>
                </c:pt>
                <c:pt idx="4">
                  <c:v>Fundo de pasto</c:v>
                </c:pt>
                <c:pt idx="5">
                  <c:v>Comunidade - Outra Identidade</c:v>
                </c:pt>
              </c:strCache>
            </c:strRef>
          </c:cat>
          <c:val>
            <c:numRef>
              <c:f>'Sumário executivo'!$L$21:$L$26</c:f>
              <c:numCache>
                <c:formatCode>0.0%</c:formatCode>
                <c:ptCount val="6"/>
                <c:pt idx="0">
                  <c:v>0.81399808245445893</c:v>
                </c:pt>
                <c:pt idx="1">
                  <c:v>3.35570469798658E-2</c:v>
                </c:pt>
                <c:pt idx="2">
                  <c:v>0.1716203259827421</c:v>
                </c:pt>
                <c:pt idx="3">
                  <c:v>2.8763183125599242E-3</c:v>
                </c:pt>
                <c:pt idx="4">
                  <c:v>9.5877277085330793E-4</c:v>
                </c:pt>
                <c:pt idx="5">
                  <c:v>1.2464046021092998E-2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AC-45B9-B66C-B23A3E9585E1}"/>
            </c:ext>
          </c:extLst>
        </c:ser>
        <c:dLbls>
          <c:showVal val="1"/>
        </c:dLbls>
        <c:gapWidth val="75"/>
        <c:axId val="87544960"/>
        <c:axId val="87546496"/>
      </c:barChart>
      <c:catAx>
        <c:axId val="8754496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87546496"/>
        <c:crosses val="autoZero"/>
        <c:auto val="1"/>
        <c:lblAlgn val="ctr"/>
        <c:lblOffset val="100"/>
      </c:catAx>
      <c:valAx>
        <c:axId val="87546496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87544960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>
        <c:manualLayout>
          <c:layoutTarget val="inner"/>
          <c:xMode val="edge"/>
          <c:yMode val="edge"/>
          <c:x val="3.9445217862618731E-2"/>
          <c:y val="2.6444059637773496E-2"/>
          <c:w val="0.93332360017497851"/>
          <c:h val="0.82426699774561285"/>
        </c:manualLayout>
      </c:layout>
      <c:barChart>
        <c:barDir val="bar"/>
        <c:grouping val="clustered"/>
        <c:ser>
          <c:idx val="1"/>
          <c:order val="0"/>
          <c:tx>
            <c:strRef>
              <c:f>'piramide piauí'!$D$12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rgbClr val="002060"/>
            </a:solidFill>
          </c:spPr>
          <c:val>
            <c:numRef>
              <c:f>'piramide piauí'!$D$13:$D$108</c:f>
              <c:numCache>
                <c:formatCode>General</c:formatCode>
                <c:ptCount val="96"/>
                <c:pt idx="0">
                  <c:v>9</c:v>
                </c:pt>
                <c:pt idx="1">
                  <c:v>15</c:v>
                </c:pt>
                <c:pt idx="2">
                  <c:v>18</c:v>
                </c:pt>
                <c:pt idx="3">
                  <c:v>27</c:v>
                </c:pt>
                <c:pt idx="4">
                  <c:v>33</c:v>
                </c:pt>
                <c:pt idx="5">
                  <c:v>24</c:v>
                </c:pt>
                <c:pt idx="6">
                  <c:v>20</c:v>
                </c:pt>
                <c:pt idx="7">
                  <c:v>38</c:v>
                </c:pt>
                <c:pt idx="8">
                  <c:v>31</c:v>
                </c:pt>
                <c:pt idx="9">
                  <c:v>35</c:v>
                </c:pt>
                <c:pt idx="10">
                  <c:v>45</c:v>
                </c:pt>
                <c:pt idx="11">
                  <c:v>42</c:v>
                </c:pt>
                <c:pt idx="12">
                  <c:v>37</c:v>
                </c:pt>
                <c:pt idx="13">
                  <c:v>34</c:v>
                </c:pt>
                <c:pt idx="14">
                  <c:v>36</c:v>
                </c:pt>
                <c:pt idx="15">
                  <c:v>32</c:v>
                </c:pt>
                <c:pt idx="16">
                  <c:v>31</c:v>
                </c:pt>
                <c:pt idx="17">
                  <c:v>42</c:v>
                </c:pt>
                <c:pt idx="18">
                  <c:v>40</c:v>
                </c:pt>
                <c:pt idx="19">
                  <c:v>36</c:v>
                </c:pt>
                <c:pt idx="20">
                  <c:v>36</c:v>
                </c:pt>
                <c:pt idx="21">
                  <c:v>22</c:v>
                </c:pt>
                <c:pt idx="22">
                  <c:v>18</c:v>
                </c:pt>
                <c:pt idx="23">
                  <c:v>26</c:v>
                </c:pt>
                <c:pt idx="24">
                  <c:v>31</c:v>
                </c:pt>
                <c:pt idx="25">
                  <c:v>26</c:v>
                </c:pt>
                <c:pt idx="26">
                  <c:v>25</c:v>
                </c:pt>
                <c:pt idx="27">
                  <c:v>25</c:v>
                </c:pt>
                <c:pt idx="28">
                  <c:v>27</c:v>
                </c:pt>
                <c:pt idx="29">
                  <c:v>22</c:v>
                </c:pt>
                <c:pt idx="30">
                  <c:v>22</c:v>
                </c:pt>
                <c:pt idx="31">
                  <c:v>19</c:v>
                </c:pt>
                <c:pt idx="32">
                  <c:v>23</c:v>
                </c:pt>
                <c:pt idx="33">
                  <c:v>22</c:v>
                </c:pt>
                <c:pt idx="34">
                  <c:v>26</c:v>
                </c:pt>
                <c:pt idx="35">
                  <c:v>30</c:v>
                </c:pt>
                <c:pt idx="36">
                  <c:v>25</c:v>
                </c:pt>
                <c:pt idx="37">
                  <c:v>32</c:v>
                </c:pt>
                <c:pt idx="38">
                  <c:v>23</c:v>
                </c:pt>
                <c:pt idx="39">
                  <c:v>17</c:v>
                </c:pt>
                <c:pt idx="40">
                  <c:v>26</c:v>
                </c:pt>
                <c:pt idx="41">
                  <c:v>23</c:v>
                </c:pt>
                <c:pt idx="42">
                  <c:v>24</c:v>
                </c:pt>
                <c:pt idx="43">
                  <c:v>17</c:v>
                </c:pt>
                <c:pt idx="44">
                  <c:v>20</c:v>
                </c:pt>
                <c:pt idx="45">
                  <c:v>27</c:v>
                </c:pt>
                <c:pt idx="46">
                  <c:v>29</c:v>
                </c:pt>
                <c:pt idx="47">
                  <c:v>24</c:v>
                </c:pt>
                <c:pt idx="48">
                  <c:v>30</c:v>
                </c:pt>
                <c:pt idx="49">
                  <c:v>38</c:v>
                </c:pt>
                <c:pt idx="50">
                  <c:v>27</c:v>
                </c:pt>
                <c:pt idx="51">
                  <c:v>19</c:v>
                </c:pt>
                <c:pt idx="52">
                  <c:v>28</c:v>
                </c:pt>
                <c:pt idx="53">
                  <c:v>33</c:v>
                </c:pt>
                <c:pt idx="54">
                  <c:v>19</c:v>
                </c:pt>
                <c:pt idx="55">
                  <c:v>19</c:v>
                </c:pt>
                <c:pt idx="56">
                  <c:v>18</c:v>
                </c:pt>
                <c:pt idx="57">
                  <c:v>15</c:v>
                </c:pt>
                <c:pt idx="58">
                  <c:v>23</c:v>
                </c:pt>
                <c:pt idx="59">
                  <c:v>21</c:v>
                </c:pt>
                <c:pt idx="60">
                  <c:v>19</c:v>
                </c:pt>
                <c:pt idx="61">
                  <c:v>11</c:v>
                </c:pt>
                <c:pt idx="62">
                  <c:v>14</c:v>
                </c:pt>
                <c:pt idx="63">
                  <c:v>21</c:v>
                </c:pt>
                <c:pt idx="64">
                  <c:v>19</c:v>
                </c:pt>
                <c:pt idx="65">
                  <c:v>14</c:v>
                </c:pt>
                <c:pt idx="66">
                  <c:v>14</c:v>
                </c:pt>
                <c:pt idx="67">
                  <c:v>12</c:v>
                </c:pt>
                <c:pt idx="68">
                  <c:v>18</c:v>
                </c:pt>
                <c:pt idx="69">
                  <c:v>8</c:v>
                </c:pt>
                <c:pt idx="70">
                  <c:v>7</c:v>
                </c:pt>
                <c:pt idx="71">
                  <c:v>10</c:v>
                </c:pt>
                <c:pt idx="72">
                  <c:v>7</c:v>
                </c:pt>
                <c:pt idx="73">
                  <c:v>12</c:v>
                </c:pt>
                <c:pt idx="74">
                  <c:v>3</c:v>
                </c:pt>
                <c:pt idx="75">
                  <c:v>7</c:v>
                </c:pt>
                <c:pt idx="76">
                  <c:v>6</c:v>
                </c:pt>
                <c:pt idx="77">
                  <c:v>5</c:v>
                </c:pt>
                <c:pt idx="78">
                  <c:v>9</c:v>
                </c:pt>
                <c:pt idx="79">
                  <c:v>4</c:v>
                </c:pt>
                <c:pt idx="80">
                  <c:v>2</c:v>
                </c:pt>
                <c:pt idx="81">
                  <c:v>4</c:v>
                </c:pt>
                <c:pt idx="82">
                  <c:v>2</c:v>
                </c:pt>
                <c:pt idx="83">
                  <c:v>5</c:v>
                </c:pt>
                <c:pt idx="84">
                  <c:v>3</c:v>
                </c:pt>
                <c:pt idx="85">
                  <c:v>0</c:v>
                </c:pt>
                <c:pt idx="86">
                  <c:v>1</c:v>
                </c:pt>
                <c:pt idx="87">
                  <c:v>3</c:v>
                </c:pt>
                <c:pt idx="88">
                  <c:v>2</c:v>
                </c:pt>
                <c:pt idx="89">
                  <c:v>0</c:v>
                </c:pt>
                <c:pt idx="90">
                  <c:v>1</c:v>
                </c:pt>
                <c:pt idx="91">
                  <c:v>0</c:v>
                </c:pt>
                <c:pt idx="92">
                  <c:v>2</c:v>
                </c:pt>
                <c:pt idx="93">
                  <c:v>1</c:v>
                </c:pt>
                <c:pt idx="94">
                  <c:v>1</c:v>
                </c:pt>
                <c:pt idx="9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E6-4AE3-A3BC-7423E64547B8}"/>
            </c:ext>
          </c:extLst>
        </c:ser>
        <c:ser>
          <c:idx val="2"/>
          <c:order val="1"/>
          <c:tx>
            <c:strRef>
              <c:f>'piramide piauí'!$E$12</c:f>
              <c:strCache>
                <c:ptCount val="1"/>
                <c:pt idx="0">
                  <c:v>Feminino</c:v>
                </c:pt>
              </c:strCache>
            </c:strRef>
          </c:tx>
          <c:spPr>
            <a:solidFill>
              <a:srgbClr val="C00000"/>
            </a:solidFill>
          </c:spPr>
          <c:val>
            <c:numRef>
              <c:f>'piramide piauí'!$E$13:$E$108</c:f>
              <c:numCache>
                <c:formatCode>General</c:formatCode>
                <c:ptCount val="96"/>
                <c:pt idx="0">
                  <c:v>-12</c:v>
                </c:pt>
                <c:pt idx="1">
                  <c:v>-9</c:v>
                </c:pt>
                <c:pt idx="2">
                  <c:v>-30</c:v>
                </c:pt>
                <c:pt idx="3">
                  <c:v>-23</c:v>
                </c:pt>
                <c:pt idx="4">
                  <c:v>-14</c:v>
                </c:pt>
                <c:pt idx="5">
                  <c:v>-32</c:v>
                </c:pt>
                <c:pt idx="6">
                  <c:v>-20</c:v>
                </c:pt>
                <c:pt idx="7">
                  <c:v>-28</c:v>
                </c:pt>
                <c:pt idx="8">
                  <c:v>-23</c:v>
                </c:pt>
                <c:pt idx="9">
                  <c:v>-40</c:v>
                </c:pt>
                <c:pt idx="10">
                  <c:v>-27</c:v>
                </c:pt>
                <c:pt idx="11">
                  <c:v>-27</c:v>
                </c:pt>
                <c:pt idx="12">
                  <c:v>-37</c:v>
                </c:pt>
                <c:pt idx="13">
                  <c:v>-31</c:v>
                </c:pt>
                <c:pt idx="14">
                  <c:v>-43</c:v>
                </c:pt>
                <c:pt idx="15">
                  <c:v>-37</c:v>
                </c:pt>
                <c:pt idx="16">
                  <c:v>-50</c:v>
                </c:pt>
                <c:pt idx="17">
                  <c:v>-19</c:v>
                </c:pt>
                <c:pt idx="18">
                  <c:v>-32</c:v>
                </c:pt>
                <c:pt idx="19">
                  <c:v>-23</c:v>
                </c:pt>
                <c:pt idx="20">
                  <c:v>-32</c:v>
                </c:pt>
                <c:pt idx="21">
                  <c:v>-28</c:v>
                </c:pt>
                <c:pt idx="22">
                  <c:v>-18</c:v>
                </c:pt>
                <c:pt idx="23">
                  <c:v>-20</c:v>
                </c:pt>
                <c:pt idx="24">
                  <c:v>-26</c:v>
                </c:pt>
                <c:pt idx="25">
                  <c:v>-25</c:v>
                </c:pt>
                <c:pt idx="26">
                  <c:v>-24</c:v>
                </c:pt>
                <c:pt idx="27">
                  <c:v>-30</c:v>
                </c:pt>
                <c:pt idx="28">
                  <c:v>-21</c:v>
                </c:pt>
                <c:pt idx="29">
                  <c:v>-27</c:v>
                </c:pt>
                <c:pt idx="30">
                  <c:v>-32</c:v>
                </c:pt>
                <c:pt idx="31">
                  <c:v>-32</c:v>
                </c:pt>
                <c:pt idx="32">
                  <c:v>-22</c:v>
                </c:pt>
                <c:pt idx="33">
                  <c:v>-31</c:v>
                </c:pt>
                <c:pt idx="34">
                  <c:v>-21</c:v>
                </c:pt>
                <c:pt idx="35">
                  <c:v>-33</c:v>
                </c:pt>
                <c:pt idx="36">
                  <c:v>-25</c:v>
                </c:pt>
                <c:pt idx="37">
                  <c:v>-29</c:v>
                </c:pt>
                <c:pt idx="38">
                  <c:v>-34</c:v>
                </c:pt>
                <c:pt idx="39">
                  <c:v>-23</c:v>
                </c:pt>
                <c:pt idx="40">
                  <c:v>-28</c:v>
                </c:pt>
                <c:pt idx="41">
                  <c:v>-17</c:v>
                </c:pt>
                <c:pt idx="42">
                  <c:v>-24</c:v>
                </c:pt>
                <c:pt idx="43">
                  <c:v>-23</c:v>
                </c:pt>
                <c:pt idx="44">
                  <c:v>-24</c:v>
                </c:pt>
                <c:pt idx="45">
                  <c:v>-19</c:v>
                </c:pt>
                <c:pt idx="46">
                  <c:v>-18</c:v>
                </c:pt>
                <c:pt idx="47">
                  <c:v>-27</c:v>
                </c:pt>
                <c:pt idx="48">
                  <c:v>-22</c:v>
                </c:pt>
                <c:pt idx="49">
                  <c:v>-33</c:v>
                </c:pt>
                <c:pt idx="50">
                  <c:v>-19</c:v>
                </c:pt>
                <c:pt idx="51">
                  <c:v>-25</c:v>
                </c:pt>
                <c:pt idx="52">
                  <c:v>-20</c:v>
                </c:pt>
                <c:pt idx="53">
                  <c:v>-28</c:v>
                </c:pt>
                <c:pt idx="54">
                  <c:v>-28</c:v>
                </c:pt>
                <c:pt idx="55">
                  <c:v>-33</c:v>
                </c:pt>
                <c:pt idx="56">
                  <c:v>-19</c:v>
                </c:pt>
                <c:pt idx="57">
                  <c:v>-20</c:v>
                </c:pt>
                <c:pt idx="58">
                  <c:v>-21</c:v>
                </c:pt>
                <c:pt idx="59">
                  <c:v>-21</c:v>
                </c:pt>
                <c:pt idx="60">
                  <c:v>-15</c:v>
                </c:pt>
                <c:pt idx="61">
                  <c:v>-10</c:v>
                </c:pt>
                <c:pt idx="62">
                  <c:v>-13</c:v>
                </c:pt>
                <c:pt idx="63">
                  <c:v>-13</c:v>
                </c:pt>
                <c:pt idx="64">
                  <c:v>-16</c:v>
                </c:pt>
                <c:pt idx="65">
                  <c:v>-25</c:v>
                </c:pt>
                <c:pt idx="66">
                  <c:v>-16</c:v>
                </c:pt>
                <c:pt idx="67">
                  <c:v>-9</c:v>
                </c:pt>
                <c:pt idx="68">
                  <c:v>-12</c:v>
                </c:pt>
                <c:pt idx="69">
                  <c:v>-7</c:v>
                </c:pt>
                <c:pt idx="70">
                  <c:v>-13</c:v>
                </c:pt>
                <c:pt idx="71">
                  <c:v>-5</c:v>
                </c:pt>
                <c:pt idx="72">
                  <c:v>-7</c:v>
                </c:pt>
                <c:pt idx="73">
                  <c:v>-11</c:v>
                </c:pt>
                <c:pt idx="74">
                  <c:v>-7</c:v>
                </c:pt>
                <c:pt idx="75">
                  <c:v>-3</c:v>
                </c:pt>
                <c:pt idx="76">
                  <c:v>-5</c:v>
                </c:pt>
                <c:pt idx="77">
                  <c:v>-6</c:v>
                </c:pt>
                <c:pt idx="78">
                  <c:v>-5</c:v>
                </c:pt>
                <c:pt idx="79">
                  <c:v>-3</c:v>
                </c:pt>
                <c:pt idx="80">
                  <c:v>-4</c:v>
                </c:pt>
                <c:pt idx="81">
                  <c:v>-3</c:v>
                </c:pt>
                <c:pt idx="82">
                  <c:v>0</c:v>
                </c:pt>
                <c:pt idx="83">
                  <c:v>0</c:v>
                </c:pt>
                <c:pt idx="84">
                  <c:v>-1</c:v>
                </c:pt>
                <c:pt idx="85">
                  <c:v>-2</c:v>
                </c:pt>
                <c:pt idx="86">
                  <c:v>-3</c:v>
                </c:pt>
                <c:pt idx="87">
                  <c:v>-2</c:v>
                </c:pt>
                <c:pt idx="88">
                  <c:v>0</c:v>
                </c:pt>
                <c:pt idx="89">
                  <c:v>-3</c:v>
                </c:pt>
                <c:pt idx="90">
                  <c:v>-2</c:v>
                </c:pt>
                <c:pt idx="91">
                  <c:v>-1</c:v>
                </c:pt>
                <c:pt idx="92">
                  <c:v>-2</c:v>
                </c:pt>
                <c:pt idx="93">
                  <c:v>0</c:v>
                </c:pt>
                <c:pt idx="94">
                  <c:v>-1</c:v>
                </c:pt>
                <c:pt idx="95">
                  <c:v>-1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E6-4AE3-A3BC-7423E64547B8}"/>
            </c:ext>
          </c:extLst>
        </c:ser>
        <c:gapWidth val="0"/>
        <c:overlap val="100"/>
        <c:axId val="103357056"/>
        <c:axId val="103379328"/>
      </c:barChart>
      <c:catAx>
        <c:axId val="103357056"/>
        <c:scaling>
          <c:orientation val="minMax"/>
        </c:scaling>
        <c:axPos val="l"/>
        <c:majorTickMark val="none"/>
        <c:tickLblPos val="low"/>
        <c:crossAx val="103379328"/>
        <c:crosses val="autoZero"/>
        <c:auto val="1"/>
        <c:lblAlgn val="ctr"/>
        <c:lblOffset val="100"/>
      </c:catAx>
      <c:valAx>
        <c:axId val="103379328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103357056"/>
        <c:crosses val="autoZero"/>
        <c:crossBetween val="between"/>
      </c:valAx>
    </c:plotArea>
    <c:legend>
      <c:legendPos val="b"/>
      <c:txPr>
        <a:bodyPr/>
        <a:lstStyle/>
        <a:p>
          <a:pPr>
            <a:defRPr sz="1100"/>
          </a:pPr>
          <a:endParaRPr lang="pt-BR"/>
        </a:p>
      </c:txPr>
    </c:legend>
    <c:plotVisOnly val="1"/>
    <c:dispBlanksAs val="gap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plotArea>
      <c:layout/>
      <c:barChart>
        <c:barDir val="col"/>
        <c:grouping val="clustered"/>
        <c:ser>
          <c:idx val="0"/>
          <c:order val="0"/>
          <c:tx>
            <c:strRef>
              <c:f>'Sumário executivo'!$I$85</c:f>
              <c:strCache>
                <c:ptCount val="1"/>
                <c:pt idx="0">
                  <c:v>Sim</c:v>
                </c:pt>
              </c:strCache>
            </c:strRef>
          </c:tx>
          <c:spPr>
            <a:solidFill>
              <a:schemeClr val="accent1">
                <a:lumMod val="2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executivo'!$J$84:$L$84</c:f>
              <c:strCache>
                <c:ptCount val="3"/>
                <c:pt idx="0">
                  <c:v>Ceará</c:v>
                </c:pt>
                <c:pt idx="1">
                  <c:v>Paraíba</c:v>
                </c:pt>
                <c:pt idx="2">
                  <c:v>Piauí</c:v>
                </c:pt>
              </c:strCache>
            </c:strRef>
          </c:cat>
          <c:val>
            <c:numRef>
              <c:f>'Sumário executivo'!$J$85:$L$85</c:f>
              <c:numCache>
                <c:formatCode>0.0%</c:formatCode>
                <c:ptCount val="3"/>
                <c:pt idx="0">
                  <c:v>0.51643945469125907</c:v>
                </c:pt>
                <c:pt idx="1">
                  <c:v>0.66077738515901063</c:v>
                </c:pt>
                <c:pt idx="2">
                  <c:v>0.39980824544582966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BFB-4AB6-A38C-7EB7ADD4FBDF}"/>
            </c:ext>
          </c:extLst>
        </c:ser>
        <c:ser>
          <c:idx val="1"/>
          <c:order val="1"/>
          <c:tx>
            <c:strRef>
              <c:f>'Sumário executivo'!$I$86</c:f>
              <c:strCache>
                <c:ptCount val="1"/>
                <c:pt idx="0">
                  <c:v>Não</c:v>
                </c:pt>
              </c:strCache>
            </c:strRef>
          </c:tx>
          <c:spPr>
            <a:solidFill>
              <a:srgbClr val="C0000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executivo'!$J$84:$L$84</c:f>
              <c:strCache>
                <c:ptCount val="3"/>
                <c:pt idx="0">
                  <c:v>Ceará</c:v>
                </c:pt>
                <c:pt idx="1">
                  <c:v>Paraíba</c:v>
                </c:pt>
                <c:pt idx="2">
                  <c:v>Piauí</c:v>
                </c:pt>
              </c:strCache>
            </c:strRef>
          </c:cat>
          <c:val>
            <c:numRef>
              <c:f>'Sumário executivo'!$J$86:$L$86</c:f>
              <c:numCache>
                <c:formatCode>0.0%</c:formatCode>
                <c:ptCount val="3"/>
                <c:pt idx="0">
                  <c:v>0.48356054530874137</c:v>
                </c:pt>
                <c:pt idx="1">
                  <c:v>0.33922261484098976</c:v>
                </c:pt>
                <c:pt idx="2">
                  <c:v>0.55225311601150562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BFB-4AB6-A38C-7EB7ADD4FBDF}"/>
            </c:ext>
          </c:extLst>
        </c:ser>
        <c:dLbls>
          <c:showVal val="1"/>
        </c:dLbls>
        <c:gapWidth val="75"/>
        <c:axId val="103745792"/>
        <c:axId val="103763968"/>
      </c:barChart>
      <c:catAx>
        <c:axId val="103745792"/>
        <c:scaling>
          <c:orientation val="minMax"/>
        </c:scaling>
        <c:axPos val="b"/>
        <c:numFmt formatCode="General" sourceLinked="0"/>
        <c:majorTickMark val="none"/>
        <c:tickLblPos val="nextTo"/>
        <c:crossAx val="103763968"/>
        <c:crosses val="autoZero"/>
        <c:auto val="1"/>
        <c:lblAlgn val="ctr"/>
        <c:lblOffset val="100"/>
      </c:catAx>
      <c:valAx>
        <c:axId val="103763968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3745792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plotArea>
      <c:layout/>
      <c:barChart>
        <c:barDir val="col"/>
        <c:grouping val="clustered"/>
        <c:ser>
          <c:idx val="0"/>
          <c:order val="0"/>
          <c:tx>
            <c:strRef>
              <c:f>'Sumário executivo'!$J$90</c:f>
              <c:strCache>
                <c:ptCount val="1"/>
                <c:pt idx="0">
                  <c:v>Ceará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executivo'!$I$91:$I$96</c:f>
              <c:strCache>
                <c:ptCount val="6"/>
                <c:pt idx="0">
                  <c:v>Agricultura/criação</c:v>
                </c:pt>
                <c:pt idx="1">
                  <c:v>Artesanato</c:v>
                </c:pt>
                <c:pt idx="2">
                  <c:v>Prestação de serviços</c:v>
                </c:pt>
                <c:pt idx="3">
                  <c:v>No serviço público</c:v>
                </c:pt>
                <c:pt idx="4">
                  <c:v>Comércio</c:v>
                </c:pt>
                <c:pt idx="5">
                  <c:v>Beneficiamento/fabricação de produtos</c:v>
                </c:pt>
              </c:strCache>
            </c:strRef>
          </c:cat>
          <c:val>
            <c:numRef>
              <c:f>'Sumário executivo'!$J$91:$J$96</c:f>
              <c:numCache>
                <c:formatCode>0.0%</c:formatCode>
                <c:ptCount val="6"/>
                <c:pt idx="0">
                  <c:v>0.75461106655974408</c:v>
                </c:pt>
                <c:pt idx="1">
                  <c:v>0.10344827586206895</c:v>
                </c:pt>
                <c:pt idx="2">
                  <c:v>9.8636728147554267E-2</c:v>
                </c:pt>
                <c:pt idx="3">
                  <c:v>7.6984763432237382E-2</c:v>
                </c:pt>
                <c:pt idx="4">
                  <c:v>2.7265437048917412E-2</c:v>
                </c:pt>
                <c:pt idx="5">
                  <c:v>2.5661587810745796E-2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EB-4226-9885-44C422EA304B}"/>
            </c:ext>
          </c:extLst>
        </c:ser>
        <c:ser>
          <c:idx val="1"/>
          <c:order val="1"/>
          <c:tx>
            <c:strRef>
              <c:f>'Sumário executivo'!$K$90</c:f>
              <c:strCache>
                <c:ptCount val="1"/>
                <c:pt idx="0">
                  <c:v>Paraíba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executivo'!$I$91:$I$96</c:f>
              <c:strCache>
                <c:ptCount val="6"/>
                <c:pt idx="0">
                  <c:v>Agricultura/criação</c:v>
                </c:pt>
                <c:pt idx="1">
                  <c:v>Artesanato</c:v>
                </c:pt>
                <c:pt idx="2">
                  <c:v>Prestação de serviços</c:v>
                </c:pt>
                <c:pt idx="3">
                  <c:v>No serviço público</c:v>
                </c:pt>
                <c:pt idx="4">
                  <c:v>Comércio</c:v>
                </c:pt>
                <c:pt idx="5">
                  <c:v>Beneficiamento/fabricação de produtos</c:v>
                </c:pt>
              </c:strCache>
            </c:strRef>
          </c:cat>
          <c:val>
            <c:numRef>
              <c:f>'Sumário executivo'!$K$91:$K$96</c:f>
              <c:numCache>
                <c:formatCode>0.0%</c:formatCode>
                <c:ptCount val="6"/>
                <c:pt idx="0">
                  <c:v>0.69729093050647883</c:v>
                </c:pt>
                <c:pt idx="1">
                  <c:v>0.12603062426383965</c:v>
                </c:pt>
                <c:pt idx="2">
                  <c:v>5.1825677267373381E-2</c:v>
                </c:pt>
                <c:pt idx="3">
                  <c:v>6.3604240282685506E-2</c:v>
                </c:pt>
                <c:pt idx="4">
                  <c:v>2.4734982332155469E-2</c:v>
                </c:pt>
                <c:pt idx="5">
                  <c:v>6.5959952885747936E-2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9EB-4226-9885-44C422EA304B}"/>
            </c:ext>
          </c:extLst>
        </c:ser>
        <c:ser>
          <c:idx val="2"/>
          <c:order val="2"/>
          <c:tx>
            <c:strRef>
              <c:f>'Sumário executivo'!$L$90</c:f>
              <c:strCache>
                <c:ptCount val="1"/>
                <c:pt idx="0">
                  <c:v>Piauí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executivo'!$I$91:$I$96</c:f>
              <c:strCache>
                <c:ptCount val="6"/>
                <c:pt idx="0">
                  <c:v>Agricultura/criação</c:v>
                </c:pt>
                <c:pt idx="1">
                  <c:v>Artesanato</c:v>
                </c:pt>
                <c:pt idx="2">
                  <c:v>Prestação de serviços</c:v>
                </c:pt>
                <c:pt idx="3">
                  <c:v>No serviço público</c:v>
                </c:pt>
                <c:pt idx="4">
                  <c:v>Comércio</c:v>
                </c:pt>
                <c:pt idx="5">
                  <c:v>Beneficiamento/fabricação de produtos</c:v>
                </c:pt>
              </c:strCache>
            </c:strRef>
          </c:cat>
          <c:val>
            <c:numRef>
              <c:f>'Sumário executivo'!$L$91:$L$96</c:f>
              <c:numCache>
                <c:formatCode>0.0%</c:formatCode>
                <c:ptCount val="6"/>
                <c:pt idx="0">
                  <c:v>0.67497603068072942</c:v>
                </c:pt>
                <c:pt idx="1">
                  <c:v>1.3422818791946319E-2</c:v>
                </c:pt>
                <c:pt idx="2">
                  <c:v>2.6845637583892659E-2</c:v>
                </c:pt>
                <c:pt idx="3">
                  <c:v>4.6979865771811999E-2</c:v>
                </c:pt>
                <c:pt idx="4">
                  <c:v>2.7804410354745943E-2</c:v>
                </c:pt>
                <c:pt idx="5">
                  <c:v>5.8485139022051782E-2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9EB-4226-9885-44C422EA304B}"/>
            </c:ext>
          </c:extLst>
        </c:ser>
        <c:dLbls>
          <c:showVal val="1"/>
        </c:dLbls>
        <c:gapWidth val="75"/>
        <c:axId val="103791616"/>
        <c:axId val="103801600"/>
      </c:barChart>
      <c:catAx>
        <c:axId val="10379161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3801600"/>
        <c:crosses val="autoZero"/>
        <c:auto val="1"/>
        <c:lblAlgn val="ctr"/>
        <c:lblOffset val="100"/>
      </c:catAx>
      <c:valAx>
        <c:axId val="103801600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3791616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plotArea>
      <c:layout/>
      <c:barChart>
        <c:barDir val="col"/>
        <c:grouping val="clustered"/>
        <c:ser>
          <c:idx val="0"/>
          <c:order val="0"/>
          <c:tx>
            <c:strRef>
              <c:f>'Sumário executivo'!$I$100</c:f>
              <c:strCache>
                <c:ptCount val="1"/>
                <c:pt idx="0">
                  <c:v>Sim</c:v>
                </c:pt>
              </c:strCache>
            </c:strRef>
          </c:tx>
          <c:spPr>
            <a:solidFill>
              <a:schemeClr val="accent1">
                <a:lumMod val="2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executivo'!$J$99:$L$99</c:f>
              <c:strCache>
                <c:ptCount val="3"/>
                <c:pt idx="0">
                  <c:v>Ceará</c:v>
                </c:pt>
                <c:pt idx="1">
                  <c:v>Paraíba</c:v>
                </c:pt>
                <c:pt idx="2">
                  <c:v>Piauí</c:v>
                </c:pt>
              </c:strCache>
            </c:strRef>
          </c:cat>
          <c:val>
            <c:numRef>
              <c:f>'Sumário executivo'!$J$100:$L$100</c:f>
              <c:numCache>
                <c:formatCode>0.0%</c:formatCode>
                <c:ptCount val="3"/>
                <c:pt idx="0">
                  <c:v>0.161186848436247</c:v>
                </c:pt>
                <c:pt idx="1">
                  <c:v>0.2402826855123677</c:v>
                </c:pt>
                <c:pt idx="2">
                  <c:v>9.6836049856184186E-2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722-4996-A6D6-87D75DC8B696}"/>
            </c:ext>
          </c:extLst>
        </c:ser>
        <c:ser>
          <c:idx val="1"/>
          <c:order val="1"/>
          <c:tx>
            <c:strRef>
              <c:f>'Sumário executivo'!$I$101</c:f>
              <c:strCache>
                <c:ptCount val="1"/>
                <c:pt idx="0">
                  <c:v>Não</c:v>
                </c:pt>
              </c:strCache>
            </c:strRef>
          </c:tx>
          <c:spPr>
            <a:solidFill>
              <a:srgbClr val="C0000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executivo'!$J$99:$L$99</c:f>
              <c:strCache>
                <c:ptCount val="3"/>
                <c:pt idx="0">
                  <c:v>Ceará</c:v>
                </c:pt>
                <c:pt idx="1">
                  <c:v>Paraíba</c:v>
                </c:pt>
                <c:pt idx="2">
                  <c:v>Piauí</c:v>
                </c:pt>
              </c:strCache>
            </c:strRef>
          </c:cat>
          <c:val>
            <c:numRef>
              <c:f>'Sumário executivo'!$J$101:$L$101</c:f>
              <c:numCache>
                <c:formatCode>0.0%</c:formatCode>
                <c:ptCount val="3"/>
                <c:pt idx="0">
                  <c:v>0.83881315156375302</c:v>
                </c:pt>
                <c:pt idx="1">
                  <c:v>0.75971731448763269</c:v>
                </c:pt>
                <c:pt idx="2">
                  <c:v>0.7277085330776607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722-4996-A6D6-87D75DC8B696}"/>
            </c:ext>
          </c:extLst>
        </c:ser>
        <c:dLbls>
          <c:showVal val="1"/>
        </c:dLbls>
        <c:gapWidth val="75"/>
        <c:axId val="103869824"/>
        <c:axId val="103875712"/>
      </c:barChart>
      <c:catAx>
        <c:axId val="103869824"/>
        <c:scaling>
          <c:orientation val="minMax"/>
        </c:scaling>
        <c:axPos val="b"/>
        <c:numFmt formatCode="General" sourceLinked="0"/>
        <c:majorTickMark val="none"/>
        <c:tickLblPos val="nextTo"/>
        <c:crossAx val="103875712"/>
        <c:crosses val="autoZero"/>
        <c:auto val="1"/>
        <c:lblAlgn val="ctr"/>
        <c:lblOffset val="100"/>
      </c:catAx>
      <c:valAx>
        <c:axId val="103875712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3869824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plotArea>
      <c:layout/>
      <c:barChart>
        <c:barDir val="col"/>
        <c:grouping val="clustered"/>
        <c:ser>
          <c:idx val="0"/>
          <c:order val="0"/>
          <c:tx>
            <c:strRef>
              <c:f>'Sumário executivo'!$J$105</c:f>
              <c:strCache>
                <c:ptCount val="1"/>
                <c:pt idx="0">
                  <c:v>Ceará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executivo'!$I$106:$I$112</c:f>
              <c:strCache>
                <c:ptCount val="7"/>
                <c:pt idx="0">
                  <c:v>Apenas estuda</c:v>
                </c:pt>
                <c:pt idx="1">
                  <c:v>Agricultura/criação</c:v>
                </c:pt>
                <c:pt idx="2">
                  <c:v>Prestação de serviços</c:v>
                </c:pt>
                <c:pt idx="3">
                  <c:v>Comércio</c:v>
                </c:pt>
                <c:pt idx="4">
                  <c:v>Artesanato</c:v>
                </c:pt>
                <c:pt idx="5">
                  <c:v>No serviço público</c:v>
                </c:pt>
                <c:pt idx="6">
                  <c:v>Beneficiamento/fabricação de produtos</c:v>
                </c:pt>
              </c:strCache>
            </c:strRef>
          </c:cat>
          <c:val>
            <c:numRef>
              <c:f>'Sumário executivo'!$J$106:$J$112</c:f>
              <c:numCache>
                <c:formatCode>0.0%</c:formatCode>
                <c:ptCount val="7"/>
                <c:pt idx="0">
                  <c:v>0.59823576583801075</c:v>
                </c:pt>
                <c:pt idx="1">
                  <c:v>0.27906976744186074</c:v>
                </c:pt>
                <c:pt idx="2">
                  <c:v>4.4907778668805125E-2</c:v>
                </c:pt>
                <c:pt idx="3">
                  <c:v>1.2830793905372895E-2</c:v>
                </c:pt>
                <c:pt idx="4">
                  <c:v>8.8211708099438704E-3</c:v>
                </c:pt>
                <c:pt idx="5">
                  <c:v>5.6134723336006475E-3</c:v>
                </c:pt>
                <c:pt idx="6">
                  <c:v>4.8115477145148433E-3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C85-4511-BA45-7C0AC65A7FE5}"/>
            </c:ext>
          </c:extLst>
        </c:ser>
        <c:ser>
          <c:idx val="1"/>
          <c:order val="1"/>
          <c:tx>
            <c:strRef>
              <c:f>'Sumário executivo'!$K$105</c:f>
              <c:strCache>
                <c:ptCount val="1"/>
                <c:pt idx="0">
                  <c:v>Paraíba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executivo'!$I$106:$I$112</c:f>
              <c:strCache>
                <c:ptCount val="7"/>
                <c:pt idx="0">
                  <c:v>Apenas estuda</c:v>
                </c:pt>
                <c:pt idx="1">
                  <c:v>Agricultura/criação</c:v>
                </c:pt>
                <c:pt idx="2">
                  <c:v>Prestação de serviços</c:v>
                </c:pt>
                <c:pt idx="3">
                  <c:v>Comércio</c:v>
                </c:pt>
                <c:pt idx="4">
                  <c:v>Artesanato</c:v>
                </c:pt>
                <c:pt idx="5">
                  <c:v>No serviço público</c:v>
                </c:pt>
                <c:pt idx="6">
                  <c:v>Beneficiamento/fabricação de produtos</c:v>
                </c:pt>
              </c:strCache>
            </c:strRef>
          </c:cat>
          <c:val>
            <c:numRef>
              <c:f>'Sumário executivo'!$K$106:$K$112</c:f>
              <c:numCache>
                <c:formatCode>0.0%</c:formatCode>
                <c:ptCount val="7"/>
                <c:pt idx="0">
                  <c:v>0.3521790341578328</c:v>
                </c:pt>
                <c:pt idx="1">
                  <c:v>0.28621908127208506</c:v>
                </c:pt>
                <c:pt idx="2">
                  <c:v>1.6489988221436987E-2</c:v>
                </c:pt>
                <c:pt idx="3">
                  <c:v>1.5312131919905781E-2</c:v>
                </c:pt>
                <c:pt idx="4">
                  <c:v>2.7090694935217905E-2</c:v>
                </c:pt>
                <c:pt idx="5">
                  <c:v>1.6489988221436987E-2</c:v>
                </c:pt>
                <c:pt idx="6">
                  <c:v>1.5312131919905781E-2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C85-4511-BA45-7C0AC65A7FE5}"/>
            </c:ext>
          </c:extLst>
        </c:ser>
        <c:ser>
          <c:idx val="2"/>
          <c:order val="2"/>
          <c:tx>
            <c:strRef>
              <c:f>'Sumário executivo'!$L$105</c:f>
              <c:strCache>
                <c:ptCount val="1"/>
                <c:pt idx="0">
                  <c:v>Piauí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executivo'!$I$106:$I$112</c:f>
              <c:strCache>
                <c:ptCount val="7"/>
                <c:pt idx="0">
                  <c:v>Apenas estuda</c:v>
                </c:pt>
                <c:pt idx="1">
                  <c:v>Agricultura/criação</c:v>
                </c:pt>
                <c:pt idx="2">
                  <c:v>Prestação de serviços</c:v>
                </c:pt>
                <c:pt idx="3">
                  <c:v>Comércio</c:v>
                </c:pt>
                <c:pt idx="4">
                  <c:v>Artesanato</c:v>
                </c:pt>
                <c:pt idx="5">
                  <c:v>No serviço público</c:v>
                </c:pt>
                <c:pt idx="6">
                  <c:v>Beneficiamento/fabricação de produtos</c:v>
                </c:pt>
              </c:strCache>
            </c:strRef>
          </c:cat>
          <c:val>
            <c:numRef>
              <c:f>'Sumário executivo'!$L$106:$L$112</c:f>
              <c:numCache>
                <c:formatCode>0.0%</c:formatCode>
                <c:ptCount val="7"/>
                <c:pt idx="0">
                  <c:v>0.37583892617449705</c:v>
                </c:pt>
                <c:pt idx="1">
                  <c:v>0.26845637583892645</c:v>
                </c:pt>
                <c:pt idx="2">
                  <c:v>9.5877277085330784E-3</c:v>
                </c:pt>
                <c:pt idx="3">
                  <c:v>1.6299137104506232E-2</c:v>
                </c:pt>
                <c:pt idx="4">
                  <c:v>3.8350910834132309E-3</c:v>
                </c:pt>
                <c:pt idx="5">
                  <c:v>8.6289549376797701E-3</c:v>
                </c:pt>
                <c:pt idx="6">
                  <c:v>1.6299137104506232E-2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C85-4511-BA45-7C0AC65A7FE5}"/>
            </c:ext>
          </c:extLst>
        </c:ser>
        <c:dLbls>
          <c:showVal val="1"/>
        </c:dLbls>
        <c:gapWidth val="75"/>
        <c:axId val="103679104"/>
        <c:axId val="103680640"/>
      </c:barChart>
      <c:catAx>
        <c:axId val="10367910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3680640"/>
        <c:crosses val="autoZero"/>
        <c:auto val="1"/>
        <c:lblAlgn val="ctr"/>
        <c:lblOffset val="100"/>
      </c:catAx>
      <c:valAx>
        <c:axId val="103680640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3679104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'Sumário executivo'!$J$29</c:f>
              <c:strCache>
                <c:ptCount val="1"/>
                <c:pt idx="0">
                  <c:v>Ceará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executivo'!$I$30:$I$42</c:f>
              <c:strCache>
                <c:ptCount val="13"/>
                <c:pt idx="0">
                  <c:v>Produção agrícola</c:v>
                </c:pt>
                <c:pt idx="1">
                  <c:v>Artesanato e atividades não agrícolas</c:v>
                </c:pt>
                <c:pt idx="2">
                  <c:v>Aquicultura</c:v>
                </c:pt>
                <c:pt idx="3">
                  <c:v>Beneficiamento mandioca, derivados</c:v>
                </c:pt>
                <c:pt idx="4">
                  <c:v>Apicultura</c:v>
                </c:pt>
                <c:pt idx="5">
                  <c:v>Extrativismo</c:v>
                </c:pt>
                <c:pt idx="6">
                  <c:v>Pesca Artesanal</c:v>
                </c:pt>
                <c:pt idx="7">
                  <c:v>Beneficiamento aquicultura</c:v>
                </c:pt>
                <c:pt idx="8">
                  <c:v>Beneficiamento frutas em geral</c:v>
                </c:pt>
                <c:pt idx="9">
                  <c:v>Beneficiamento produtos apícolas</c:v>
                </c:pt>
                <c:pt idx="10">
                  <c:v>Criação de caprinos, ovinos, aves caipiras</c:v>
                </c:pt>
                <c:pt idx="11">
                  <c:v>Beneficiamento de produtos de caprino, ovino, avicultura             </c:v>
                </c:pt>
                <c:pt idx="12">
                  <c:v>Outras atividades</c:v>
                </c:pt>
              </c:strCache>
            </c:strRef>
          </c:cat>
          <c:val>
            <c:numRef>
              <c:f>'Sumário executivo'!$J$30:$J$42</c:f>
              <c:numCache>
                <c:formatCode>0.0%</c:formatCode>
                <c:ptCount val="13"/>
                <c:pt idx="0">
                  <c:v>0.7931034482758621</c:v>
                </c:pt>
                <c:pt idx="1">
                  <c:v>9.8636728147554267E-2</c:v>
                </c:pt>
                <c:pt idx="2">
                  <c:v>3.3680834001603849E-2</c:v>
                </c:pt>
                <c:pt idx="3">
                  <c:v>2.8869286287089013E-2</c:v>
                </c:pt>
                <c:pt idx="4">
                  <c:v>1.6840417000801924E-2</c:v>
                </c:pt>
                <c:pt idx="5">
                  <c:v>1.6840417000801924E-2</c:v>
                </c:pt>
                <c:pt idx="6">
                  <c:v>8.0192461908580679E-3</c:v>
                </c:pt>
                <c:pt idx="7">
                  <c:v>4.8115477145148433E-3</c:v>
                </c:pt>
                <c:pt idx="8">
                  <c:v>4.0096230954290418E-3</c:v>
                </c:pt>
                <c:pt idx="9">
                  <c:v>3.2076984763432241E-3</c:v>
                </c:pt>
                <c:pt idx="10">
                  <c:v>0.72894947874899818</c:v>
                </c:pt>
                <c:pt idx="11">
                  <c:v>4.4907778668805125E-2</c:v>
                </c:pt>
                <c:pt idx="12">
                  <c:v>3.4482758620689655E-2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DA-475D-9975-A7C4EA108CA6}"/>
            </c:ext>
          </c:extLst>
        </c:ser>
        <c:dLbls>
          <c:showVal val="1"/>
        </c:dLbls>
        <c:gapWidth val="75"/>
        <c:axId val="104006784"/>
        <c:axId val="104008320"/>
      </c:barChart>
      <c:catAx>
        <c:axId val="104006784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04008320"/>
        <c:crosses val="autoZero"/>
        <c:auto val="1"/>
        <c:lblAlgn val="ctr"/>
        <c:lblOffset val="100"/>
      </c:catAx>
      <c:valAx>
        <c:axId val="104008320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4006784"/>
        <c:crosses val="autoZero"/>
        <c:crossBetween val="between"/>
      </c:valAx>
    </c:plotArea>
    <c:plotVisOnly val="1"/>
    <c:dispBlanksAs val="gap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'Sumário executivo'!$K$29</c:f>
              <c:strCache>
                <c:ptCount val="1"/>
                <c:pt idx="0">
                  <c:v>Paraíba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executivo'!$I$30:$I$42</c:f>
              <c:strCache>
                <c:ptCount val="13"/>
                <c:pt idx="0">
                  <c:v>Produção agrícola</c:v>
                </c:pt>
                <c:pt idx="1">
                  <c:v>Artesanato e atividades não agrícolas</c:v>
                </c:pt>
                <c:pt idx="2">
                  <c:v>Aquicultura</c:v>
                </c:pt>
                <c:pt idx="3">
                  <c:v>Beneficiamento mandioca, derivados</c:v>
                </c:pt>
                <c:pt idx="4">
                  <c:v>Apicultura</c:v>
                </c:pt>
                <c:pt idx="5">
                  <c:v>Extrativismo</c:v>
                </c:pt>
                <c:pt idx="6">
                  <c:v>Pesca Artesanal</c:v>
                </c:pt>
                <c:pt idx="7">
                  <c:v>Beneficiamento aquicultura</c:v>
                </c:pt>
                <c:pt idx="8">
                  <c:v>Beneficiamento frutas em geral</c:v>
                </c:pt>
                <c:pt idx="9">
                  <c:v>Beneficiamento produtos apícolas</c:v>
                </c:pt>
                <c:pt idx="10">
                  <c:v>Criação de caprinos, ovinos, aves caipiras</c:v>
                </c:pt>
                <c:pt idx="11">
                  <c:v>Beneficiamento de produtos de caprino, ovino, avicultura             </c:v>
                </c:pt>
                <c:pt idx="12">
                  <c:v>Outras atividades</c:v>
                </c:pt>
              </c:strCache>
            </c:strRef>
          </c:cat>
          <c:val>
            <c:numRef>
              <c:f>'Sumário executivo'!$K$30:$K$42</c:f>
              <c:numCache>
                <c:formatCode>0.0%</c:formatCode>
                <c:ptCount val="13"/>
                <c:pt idx="0">
                  <c:v>0.391048292108363</c:v>
                </c:pt>
                <c:pt idx="1">
                  <c:v>8.1272084805653622E-2</c:v>
                </c:pt>
                <c:pt idx="2">
                  <c:v>8.2449941107184937E-3</c:v>
                </c:pt>
                <c:pt idx="3">
                  <c:v>2.3557126030624262E-3</c:v>
                </c:pt>
                <c:pt idx="4">
                  <c:v>4.004711425206129E-2</c:v>
                </c:pt>
                <c:pt idx="5">
                  <c:v>6.1248527679623077E-2</c:v>
                </c:pt>
                <c:pt idx="6">
                  <c:v>8.2449941107184937E-3</c:v>
                </c:pt>
                <c:pt idx="7">
                  <c:v>1.1778563015312148E-3</c:v>
                </c:pt>
                <c:pt idx="8">
                  <c:v>6.0070671378091904E-2</c:v>
                </c:pt>
                <c:pt idx="9">
                  <c:v>7.0671378091872765E-3</c:v>
                </c:pt>
                <c:pt idx="10">
                  <c:v>0.43227326266195532</c:v>
                </c:pt>
                <c:pt idx="11">
                  <c:v>4.1224970553592456E-2</c:v>
                </c:pt>
                <c:pt idx="12">
                  <c:v>0.21672555948174324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98-4CC8-B0F2-182C7350D202}"/>
            </c:ext>
          </c:extLst>
        </c:ser>
        <c:dLbls>
          <c:showVal val="1"/>
        </c:dLbls>
        <c:gapWidth val="75"/>
        <c:axId val="104036608"/>
        <c:axId val="104042496"/>
      </c:barChart>
      <c:catAx>
        <c:axId val="104036608"/>
        <c:scaling>
          <c:orientation val="minMax"/>
        </c:scaling>
        <c:delete val="1"/>
        <c:axPos val="b"/>
        <c:numFmt formatCode="General" sourceLinked="0"/>
        <c:majorTickMark val="none"/>
        <c:tickLblPos val="none"/>
        <c:crossAx val="104042496"/>
        <c:crosses val="autoZero"/>
        <c:auto val="1"/>
        <c:lblAlgn val="ctr"/>
        <c:lblOffset val="100"/>
      </c:catAx>
      <c:valAx>
        <c:axId val="104042496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4036608"/>
        <c:crosses val="autoZero"/>
        <c:crossBetween val="between"/>
      </c:valAx>
    </c:plotArea>
    <c:plotVisOnly val="1"/>
    <c:dispBlanksAs val="gap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'Sumário executivo'!$L$29</c:f>
              <c:strCache>
                <c:ptCount val="1"/>
                <c:pt idx="0">
                  <c:v>Piauí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executivo'!$I$30:$I$42</c:f>
              <c:strCache>
                <c:ptCount val="13"/>
                <c:pt idx="0">
                  <c:v>Produção agrícola</c:v>
                </c:pt>
                <c:pt idx="1">
                  <c:v>Artesanato e atividades não agrícolas</c:v>
                </c:pt>
                <c:pt idx="2">
                  <c:v>Aquicultura</c:v>
                </c:pt>
                <c:pt idx="3">
                  <c:v>Beneficiamento mandioca, derivados</c:v>
                </c:pt>
                <c:pt idx="4">
                  <c:v>Apicultura</c:v>
                </c:pt>
                <c:pt idx="5">
                  <c:v>Extrativismo</c:v>
                </c:pt>
                <c:pt idx="6">
                  <c:v>Pesca Artesanal</c:v>
                </c:pt>
                <c:pt idx="7">
                  <c:v>Beneficiamento aquicultura</c:v>
                </c:pt>
                <c:pt idx="8">
                  <c:v>Beneficiamento frutas em geral</c:v>
                </c:pt>
                <c:pt idx="9">
                  <c:v>Beneficiamento produtos apícolas</c:v>
                </c:pt>
                <c:pt idx="10">
                  <c:v>Criação de caprinos, ovinos, aves caipiras</c:v>
                </c:pt>
                <c:pt idx="11">
                  <c:v>Beneficiamento de produtos de caprino, ovino, avicultura             </c:v>
                </c:pt>
                <c:pt idx="12">
                  <c:v>Outras atividades</c:v>
                </c:pt>
              </c:strCache>
            </c:strRef>
          </c:cat>
          <c:val>
            <c:numRef>
              <c:f>'Sumário executivo'!$L$30:$L$42</c:f>
              <c:numCache>
                <c:formatCode>0.0%</c:formatCode>
                <c:ptCount val="13"/>
                <c:pt idx="0">
                  <c:v>0.69127516778523457</c:v>
                </c:pt>
                <c:pt idx="1">
                  <c:v>9.5877277085330784E-3</c:v>
                </c:pt>
                <c:pt idx="2">
                  <c:v>1.534036433365293E-2</c:v>
                </c:pt>
                <c:pt idx="3">
                  <c:v>1.8216682646212862E-2</c:v>
                </c:pt>
                <c:pt idx="4">
                  <c:v>7.5743048897411333E-2</c:v>
                </c:pt>
                <c:pt idx="5">
                  <c:v>1.0546500479386392E-2</c:v>
                </c:pt>
                <c:pt idx="6">
                  <c:v>0</c:v>
                </c:pt>
                <c:pt idx="7">
                  <c:v>7.6701821668264617E-3</c:v>
                </c:pt>
                <c:pt idx="8">
                  <c:v>3.8350910834132309E-3</c:v>
                </c:pt>
                <c:pt idx="9">
                  <c:v>1.9175455417066185E-2</c:v>
                </c:pt>
                <c:pt idx="10">
                  <c:v>0.77468839884947316</c:v>
                </c:pt>
                <c:pt idx="11">
                  <c:v>1.534036433365293E-2</c:v>
                </c:pt>
                <c:pt idx="12">
                  <c:v>2.4928092042185986E-2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A3B-4EEC-A21A-74A78B230AFA}"/>
            </c:ext>
          </c:extLst>
        </c:ser>
        <c:dLbls>
          <c:showVal val="1"/>
        </c:dLbls>
        <c:gapWidth val="75"/>
        <c:axId val="104062336"/>
        <c:axId val="104076416"/>
      </c:barChart>
      <c:catAx>
        <c:axId val="10406233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700"/>
            </a:pPr>
            <a:endParaRPr lang="pt-BR"/>
          </a:p>
        </c:txPr>
        <c:crossAx val="104076416"/>
        <c:crosses val="autoZero"/>
        <c:auto val="1"/>
        <c:lblAlgn val="ctr"/>
        <c:lblOffset val="100"/>
      </c:catAx>
      <c:valAx>
        <c:axId val="104076416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4062336"/>
        <c:crosses val="autoZero"/>
        <c:crossBetween val="between"/>
      </c:valAx>
    </c:plotArea>
    <c:plotVisOnly val="1"/>
    <c:dispBlanksAs val="gap"/>
  </c:chart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'Sumário executivo'!$C$213</c:f>
              <c:strCache>
                <c:ptCount val="1"/>
                <c:pt idx="0">
                  <c:v>Ceará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'Sumário executivo'!$A$214:$A$220</c:f>
              <c:strCache>
                <c:ptCount val="7"/>
                <c:pt idx="0">
                  <c:v>Produção Agropecuária</c:v>
                </c:pt>
                <c:pt idx="1">
                  <c:v>Produção Agropecuária - Consumo</c:v>
                </c:pt>
                <c:pt idx="2">
                  <c:v>Produção Não Agrícola</c:v>
                </c:pt>
                <c:pt idx="3">
                  <c:v>Trabalho remunerado Externo</c:v>
                </c:pt>
                <c:pt idx="4">
                  <c:v>Bolsa Família</c:v>
                </c:pt>
                <c:pt idx="5">
                  <c:v>Aposentadoria</c:v>
                </c:pt>
                <c:pt idx="6">
                  <c:v>Outros</c:v>
                </c:pt>
              </c:strCache>
            </c:strRef>
          </c:cat>
          <c:val>
            <c:numRef>
              <c:f>'Sumário executivo'!$C$214:$C$220</c:f>
              <c:numCache>
                <c:formatCode>_("R$"* #,##0.00_);_("R$"* \(#,##0.00\);_("R$"* "-"??_);_(@_)</c:formatCode>
                <c:ptCount val="7"/>
                <c:pt idx="0">
                  <c:v>1246.274434643143</c:v>
                </c:pt>
                <c:pt idx="1">
                  <c:v>1942.9440096230951</c:v>
                </c:pt>
                <c:pt idx="2">
                  <c:v>370.7674418604654</c:v>
                </c:pt>
                <c:pt idx="3">
                  <c:v>2294.9286287088994</c:v>
                </c:pt>
                <c:pt idx="4">
                  <c:v>1344.1267040898156</c:v>
                </c:pt>
                <c:pt idx="5">
                  <c:v>5059.1152445870139</c:v>
                </c:pt>
                <c:pt idx="6">
                  <c:v>1478.1676022453883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50-4E47-A12D-7C68CE2D8837}"/>
            </c:ext>
          </c:extLst>
        </c:ser>
        <c:ser>
          <c:idx val="1"/>
          <c:order val="1"/>
          <c:tx>
            <c:strRef>
              <c:f>'Sumário executivo'!$E$213</c:f>
              <c:strCache>
                <c:ptCount val="1"/>
                <c:pt idx="0">
                  <c:v>Paraíba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'Sumário executivo'!$A$214:$A$220</c:f>
              <c:strCache>
                <c:ptCount val="7"/>
                <c:pt idx="0">
                  <c:v>Produção Agropecuária</c:v>
                </c:pt>
                <c:pt idx="1">
                  <c:v>Produção Agropecuária - Consumo</c:v>
                </c:pt>
                <c:pt idx="2">
                  <c:v>Produção Não Agrícola</c:v>
                </c:pt>
                <c:pt idx="3">
                  <c:v>Trabalho remunerado Externo</c:v>
                </c:pt>
                <c:pt idx="4">
                  <c:v>Bolsa Família</c:v>
                </c:pt>
                <c:pt idx="5">
                  <c:v>Aposentadoria</c:v>
                </c:pt>
                <c:pt idx="6">
                  <c:v>Outros</c:v>
                </c:pt>
              </c:strCache>
            </c:strRef>
          </c:cat>
          <c:val>
            <c:numRef>
              <c:f>'Sumário executivo'!$E$214:$E$220</c:f>
              <c:numCache>
                <c:formatCode>_("R$"* #,##0.00_);_("R$"* \(#,##0.00\);_("R$"* "-"??_);_(@_)</c:formatCode>
                <c:ptCount val="7"/>
                <c:pt idx="0">
                  <c:v>2640.3569159795866</c:v>
                </c:pt>
                <c:pt idx="1">
                  <c:v>980.34846682371426</c:v>
                </c:pt>
                <c:pt idx="2">
                  <c:v>469.3486454652533</c:v>
                </c:pt>
                <c:pt idx="3">
                  <c:v>4457.116560659606</c:v>
                </c:pt>
                <c:pt idx="4">
                  <c:v>1399.790341578326</c:v>
                </c:pt>
                <c:pt idx="5">
                  <c:v>4269.2096584216724</c:v>
                </c:pt>
                <c:pt idx="6">
                  <c:v>1487.9524617196703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50-4E47-A12D-7C68CE2D8837}"/>
            </c:ext>
          </c:extLst>
        </c:ser>
        <c:ser>
          <c:idx val="2"/>
          <c:order val="2"/>
          <c:tx>
            <c:strRef>
              <c:f>'Sumário executivo'!$G$213</c:f>
              <c:strCache>
                <c:ptCount val="1"/>
                <c:pt idx="0">
                  <c:v>Piauí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cat>
            <c:strRef>
              <c:f>'Sumário executivo'!$A$214:$A$220</c:f>
              <c:strCache>
                <c:ptCount val="7"/>
                <c:pt idx="0">
                  <c:v>Produção Agropecuária</c:v>
                </c:pt>
                <c:pt idx="1">
                  <c:v>Produção Agropecuária - Consumo</c:v>
                </c:pt>
                <c:pt idx="2">
                  <c:v>Produção Não Agrícola</c:v>
                </c:pt>
                <c:pt idx="3">
                  <c:v>Trabalho remunerado Externo</c:v>
                </c:pt>
                <c:pt idx="4">
                  <c:v>Bolsa Família</c:v>
                </c:pt>
                <c:pt idx="5">
                  <c:v>Aposentadoria</c:v>
                </c:pt>
                <c:pt idx="6">
                  <c:v>Outros</c:v>
                </c:pt>
              </c:strCache>
            </c:strRef>
          </c:cat>
          <c:val>
            <c:numRef>
              <c:f>'Sumário executivo'!$G$214:$G$220</c:f>
              <c:numCache>
                <c:formatCode>_("R$"* #,##0.00_);_("R$"* \(#,##0.00\);_("R$"* "-"??_);_(@_)</c:formatCode>
                <c:ptCount val="7"/>
                <c:pt idx="0">
                  <c:v>2524.1274209012463</c:v>
                </c:pt>
                <c:pt idx="1">
                  <c:v>1450.3771524448709</c:v>
                </c:pt>
                <c:pt idx="2">
                  <c:v>343.64538830297221</c:v>
                </c:pt>
                <c:pt idx="3">
                  <c:v>1615.6447746883982</c:v>
                </c:pt>
                <c:pt idx="4">
                  <c:v>1304.0162991371051</c:v>
                </c:pt>
                <c:pt idx="5">
                  <c:v>5357.0354745925224</c:v>
                </c:pt>
                <c:pt idx="6">
                  <c:v>1338.5173921380629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350-4E47-A12D-7C68CE2D8837}"/>
            </c:ext>
          </c:extLst>
        </c:ser>
        <c:gapWidth val="219"/>
        <c:overlap val="-27"/>
        <c:axId val="103952768"/>
        <c:axId val="103954304"/>
      </c:barChart>
      <c:catAx>
        <c:axId val="1039527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3954304"/>
        <c:crosses val="autoZero"/>
        <c:auto val="1"/>
        <c:lblAlgn val="ctr"/>
        <c:lblOffset val="100"/>
      </c:catAx>
      <c:valAx>
        <c:axId val="10395430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&quot;R$&quot;* #,##0.00_);_(&quot;R$&quot;* \(#,##0.00\);_(&quot;R$&quot;* &quot;-&quot;??_);_(@_)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3952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autoTitleDeleted val="1"/>
    <c:plotArea>
      <c:layout/>
      <c:pieChart>
        <c:varyColors val="1"/>
        <c:ser>
          <c:idx val="0"/>
          <c:order val="0"/>
          <c:tx>
            <c:strRef>
              <c:f>'Sumário executivo'!$B$224</c:f>
              <c:strCache>
                <c:ptCount val="1"/>
                <c:pt idx="0">
                  <c:v>Ceará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CC-4535-99A8-8B611894BC0B}"/>
              </c:ext>
            </c:extLst>
          </c:dPt>
          <c:dPt>
            <c:idx val="1"/>
            <c:spPr>
              <a:solidFill>
                <a:srgbClr val="FFFFC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CC-4535-99A8-8B611894BC0B}"/>
              </c:ext>
            </c:extLst>
          </c:dPt>
          <c:dPt>
            <c:idx val="2"/>
            <c:spPr>
              <a:solidFill>
                <a:srgbClr val="BFBFB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CC-4535-99A8-8B611894BC0B}"/>
              </c:ext>
            </c:extLst>
          </c:dPt>
          <c:dPt>
            <c:idx val="3"/>
            <c:spPr>
              <a:solidFill>
                <a:srgbClr val="CECEE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0CC-4535-99A8-8B611894BC0B}"/>
              </c:ext>
            </c:extLst>
          </c:dPt>
          <c:dPt>
            <c:idx val="4"/>
            <c:spPr>
              <a:solidFill>
                <a:srgbClr val="7F7F7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0CC-4535-99A8-8B611894BC0B}"/>
              </c:ext>
            </c:extLst>
          </c:dPt>
          <c:dPt>
            <c:idx val="5"/>
            <c:spPr>
              <a:solidFill>
                <a:srgbClr val="CECEE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0CC-4535-99A8-8B611894BC0B}"/>
              </c:ext>
            </c:extLst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0CC-4535-99A8-8B611894BC0B}"/>
              </c:ext>
            </c:extLst>
          </c:dPt>
          <c:dLbls>
            <c:dLbl>
              <c:idx val="3"/>
              <c:layout>
                <c:manualLayout>
                  <c:x val="2.1937500000000008E-3"/>
                  <c:y val="-6.7083333333333387E-3"/>
                </c:manualLayout>
              </c:layout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0CC-4535-99A8-8B611894BC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pt-BR"/>
              </a:p>
            </c:txPr>
            <c:showCatName val="1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'Sumário executivo'!$A$225:$A$231</c:f>
              <c:strCache>
                <c:ptCount val="7"/>
                <c:pt idx="0">
                  <c:v>Aposentadoria</c:v>
                </c:pt>
                <c:pt idx="1">
                  <c:v>Trabalho remunerado Externo</c:v>
                </c:pt>
                <c:pt idx="2">
                  <c:v>Produção Agropecuária</c:v>
                </c:pt>
                <c:pt idx="3">
                  <c:v>Produção Agropecuária - Consumo</c:v>
                </c:pt>
                <c:pt idx="4">
                  <c:v>Outros</c:v>
                </c:pt>
                <c:pt idx="5">
                  <c:v>Bolsa Família</c:v>
                </c:pt>
                <c:pt idx="6">
                  <c:v>Produção Não Agrícola</c:v>
                </c:pt>
              </c:strCache>
            </c:strRef>
          </c:cat>
          <c:val>
            <c:numRef>
              <c:f>'Sumário executivo'!$B$225:$B$231</c:f>
              <c:numCache>
                <c:formatCode>_("R$"* #,##0.00_);_("R$"* \(#,##0.00\);_("R$"* "-"??_);_(@_)</c:formatCode>
                <c:ptCount val="7"/>
                <c:pt idx="0">
                  <c:v>5059.1152445870121</c:v>
                </c:pt>
                <c:pt idx="1">
                  <c:v>2294.9286287088999</c:v>
                </c:pt>
                <c:pt idx="2">
                  <c:v>1246.2744346431432</c:v>
                </c:pt>
                <c:pt idx="3">
                  <c:v>1942.9440096230951</c:v>
                </c:pt>
                <c:pt idx="4">
                  <c:v>1478.1676022453885</c:v>
                </c:pt>
                <c:pt idx="5">
                  <c:v>1344.1267040898156</c:v>
                </c:pt>
                <c:pt idx="6">
                  <c:v>370.76744186046534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053-46B7-A7FE-EE66FD6E112F}"/>
            </c:ext>
          </c:extLst>
        </c:ser>
        <c:dLbls>
          <c:showCatName val="1"/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solidFill>
      <a:sysClr val="window" lastClr="FFFFFF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chart>
    <c:plotArea>
      <c:layout/>
      <c:barChart>
        <c:barDir val="col"/>
        <c:grouping val="clustered"/>
        <c:ser>
          <c:idx val="0"/>
          <c:order val="0"/>
          <c:tx>
            <c:strRef>
              <c:f>'Sumário executivo'!$I$133</c:f>
              <c:strCache>
                <c:ptCount val="1"/>
                <c:pt idx="0">
                  <c:v>Sim</c:v>
                </c:pt>
              </c:strCache>
            </c:strRef>
          </c:tx>
          <c:spPr>
            <a:solidFill>
              <a:schemeClr val="accent1">
                <a:lumMod val="2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executivo'!$J$132:$L$132</c:f>
              <c:strCache>
                <c:ptCount val="3"/>
                <c:pt idx="0">
                  <c:v>Ceará</c:v>
                </c:pt>
                <c:pt idx="1">
                  <c:v>Paraíba</c:v>
                </c:pt>
                <c:pt idx="2">
                  <c:v>Piauí</c:v>
                </c:pt>
              </c:strCache>
            </c:strRef>
          </c:cat>
          <c:val>
            <c:numRef>
              <c:f>'Sumário executivo'!$J$133:$L$133</c:f>
              <c:numCache>
                <c:formatCode>0.0%</c:formatCode>
                <c:ptCount val="3"/>
                <c:pt idx="0">
                  <c:v>0.7682437850842021</c:v>
                </c:pt>
                <c:pt idx="1">
                  <c:v>0.92226148409893949</c:v>
                </c:pt>
                <c:pt idx="2">
                  <c:v>0.76797698945350013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79-4DAB-AF40-ED4158670926}"/>
            </c:ext>
          </c:extLst>
        </c:ser>
        <c:ser>
          <c:idx val="1"/>
          <c:order val="1"/>
          <c:tx>
            <c:strRef>
              <c:f>'Sumário executivo'!$I$134</c:f>
              <c:strCache>
                <c:ptCount val="1"/>
                <c:pt idx="0">
                  <c:v>Não</c:v>
                </c:pt>
              </c:strCache>
            </c:strRef>
          </c:tx>
          <c:spPr>
            <a:solidFill>
              <a:srgbClr val="C00000"/>
            </a:solidFill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executivo'!$J$132:$L$132</c:f>
              <c:strCache>
                <c:ptCount val="3"/>
                <c:pt idx="0">
                  <c:v>Ceará</c:v>
                </c:pt>
                <c:pt idx="1">
                  <c:v>Paraíba</c:v>
                </c:pt>
                <c:pt idx="2">
                  <c:v>Piauí</c:v>
                </c:pt>
              </c:strCache>
            </c:strRef>
          </c:cat>
          <c:val>
            <c:numRef>
              <c:f>'Sumário executivo'!$J$134:$L$134</c:f>
              <c:numCache>
                <c:formatCode>0.0%</c:formatCode>
                <c:ptCount val="3"/>
                <c:pt idx="0">
                  <c:v>0.23175621491579793</c:v>
                </c:pt>
                <c:pt idx="1">
                  <c:v>7.7738515901060123E-2</c:v>
                </c:pt>
                <c:pt idx="2">
                  <c:v>0.21380632790028764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679-4DAB-AF40-ED4158670926}"/>
            </c:ext>
          </c:extLst>
        </c:ser>
        <c:dLbls>
          <c:showVal val="1"/>
        </c:dLbls>
        <c:gapWidth val="75"/>
        <c:axId val="88040960"/>
        <c:axId val="88042496"/>
      </c:barChart>
      <c:catAx>
        <c:axId val="88040960"/>
        <c:scaling>
          <c:orientation val="minMax"/>
        </c:scaling>
        <c:axPos val="b"/>
        <c:numFmt formatCode="General" sourceLinked="0"/>
        <c:majorTickMark val="none"/>
        <c:tickLblPos val="nextTo"/>
        <c:crossAx val="88042496"/>
        <c:crosses val="autoZero"/>
        <c:auto val="1"/>
        <c:lblAlgn val="ctr"/>
        <c:lblOffset val="100"/>
      </c:catAx>
      <c:valAx>
        <c:axId val="88042496"/>
        <c:scaling>
          <c:orientation val="minMax"/>
        </c:scaling>
        <c:axPos val="l"/>
        <c:numFmt formatCode="0.0%" sourceLinked="1"/>
        <c:majorTickMark val="none"/>
        <c:tickLblPos val="nextTo"/>
        <c:crossAx val="88040960"/>
        <c:crosses val="autoZero"/>
        <c:crossBetween val="between"/>
      </c:valAx>
    </c:plotArea>
    <c:legend>
      <c:legendPos val="b"/>
    </c:legend>
    <c:plotVisOnly val="1"/>
    <c:dispBlanksAs val="gap"/>
  </c:chart>
  <c:txPr>
    <a:bodyPr/>
    <a:lstStyle/>
    <a:p>
      <a:pPr>
        <a:defRPr sz="800"/>
      </a:pPr>
      <a:endParaRPr lang="pt-BR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pieChart>
        <c:varyColors val="1"/>
        <c:ser>
          <c:idx val="0"/>
          <c:order val="0"/>
          <c:tx>
            <c:strRef>
              <c:f>'Sumário executivo'!$C$224</c:f>
              <c:strCache>
                <c:ptCount val="1"/>
                <c:pt idx="0">
                  <c:v>Paraíba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7A-44D2-9D41-CB11B05C7EDE}"/>
              </c:ext>
            </c:extLst>
          </c:dPt>
          <c:dPt>
            <c:idx val="1"/>
            <c:spPr>
              <a:solidFill>
                <a:srgbClr val="FFFFC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7A-44D2-9D41-CB11B05C7EDE}"/>
              </c:ext>
            </c:extLst>
          </c:dPt>
          <c:dPt>
            <c:idx val="2"/>
            <c:spPr>
              <a:solidFill>
                <a:srgbClr val="BFBFB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E7A-44D2-9D41-CB11B05C7EDE}"/>
              </c:ext>
            </c:extLst>
          </c:dPt>
          <c:dPt>
            <c:idx val="3"/>
            <c:spPr>
              <a:solidFill>
                <a:srgbClr val="CECEE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E7A-44D2-9D41-CB11B05C7EDE}"/>
              </c:ext>
            </c:extLst>
          </c:dPt>
          <c:dPt>
            <c:idx val="4"/>
            <c:spPr>
              <a:solidFill>
                <a:srgbClr val="7F7F7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E7A-44D2-9D41-CB11B05C7EDE}"/>
              </c:ext>
            </c:extLst>
          </c:dPt>
          <c:dPt>
            <c:idx val="5"/>
            <c:spPr>
              <a:solidFill>
                <a:srgbClr val="CECEE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E7A-44D2-9D41-CB11B05C7EDE}"/>
              </c:ext>
            </c:extLst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6E7A-44D2-9D41-CB11B05C7ED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pt-BR"/>
              </a:p>
            </c:txPr>
            <c:showCatName val="1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'Sumário executivo'!$A$225:$A$231</c:f>
              <c:strCache>
                <c:ptCount val="7"/>
                <c:pt idx="0">
                  <c:v>Aposentadoria</c:v>
                </c:pt>
                <c:pt idx="1">
                  <c:v>Trabalho remunerado Externo</c:v>
                </c:pt>
                <c:pt idx="2">
                  <c:v>Produção Agropecuária</c:v>
                </c:pt>
                <c:pt idx="3">
                  <c:v>Produção Agropecuária - Consumo</c:v>
                </c:pt>
                <c:pt idx="4">
                  <c:v>Outros</c:v>
                </c:pt>
                <c:pt idx="5">
                  <c:v>Bolsa Família</c:v>
                </c:pt>
                <c:pt idx="6">
                  <c:v>Produção Não Agrícola</c:v>
                </c:pt>
              </c:strCache>
            </c:strRef>
          </c:cat>
          <c:val>
            <c:numRef>
              <c:f>'Sumário executivo'!$C$225:$C$231</c:f>
              <c:numCache>
                <c:formatCode>_("R$"* #,##0.00_);_("R$"* \(#,##0.00\);_("R$"* "-"??_);_(@_)</c:formatCode>
                <c:ptCount val="7"/>
                <c:pt idx="0">
                  <c:v>4269.2096584216724</c:v>
                </c:pt>
                <c:pt idx="1">
                  <c:v>4457.1165606596041</c:v>
                </c:pt>
                <c:pt idx="2">
                  <c:v>2640.3569159795857</c:v>
                </c:pt>
                <c:pt idx="3">
                  <c:v>980.34846682371438</c:v>
                </c:pt>
                <c:pt idx="4">
                  <c:v>1487.9524617196703</c:v>
                </c:pt>
                <c:pt idx="5">
                  <c:v>1399.7903415783264</c:v>
                </c:pt>
                <c:pt idx="6">
                  <c:v>469.3486454652533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37-44EE-B585-8634EFB5D07A}"/>
            </c:ext>
          </c:extLst>
        </c:ser>
        <c:dLbls>
          <c:showCatName val="1"/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solidFill>
      <a:sysClr val="window" lastClr="FFFFFF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pieChart>
        <c:varyColors val="1"/>
        <c:ser>
          <c:idx val="0"/>
          <c:order val="0"/>
          <c:tx>
            <c:strRef>
              <c:f>'Sumário executivo'!$D$224</c:f>
              <c:strCache>
                <c:ptCount val="1"/>
                <c:pt idx="0">
                  <c:v>Piauí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877-449C-A896-4023E2E0BD8C}"/>
              </c:ext>
            </c:extLst>
          </c:dPt>
          <c:dPt>
            <c:idx val="1"/>
            <c:spPr>
              <a:solidFill>
                <a:srgbClr val="FFFFC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877-449C-A896-4023E2E0BD8C}"/>
              </c:ext>
            </c:extLst>
          </c:dPt>
          <c:dPt>
            <c:idx val="2"/>
            <c:spPr>
              <a:solidFill>
                <a:srgbClr val="BFBFB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877-449C-A896-4023E2E0BD8C}"/>
              </c:ext>
            </c:extLst>
          </c:dPt>
          <c:dPt>
            <c:idx val="3"/>
            <c:spPr>
              <a:solidFill>
                <a:srgbClr val="CECEE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877-449C-A896-4023E2E0BD8C}"/>
              </c:ext>
            </c:extLst>
          </c:dPt>
          <c:dPt>
            <c:idx val="4"/>
            <c:spPr>
              <a:solidFill>
                <a:srgbClr val="7F7F7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877-449C-A896-4023E2E0BD8C}"/>
              </c:ext>
            </c:extLst>
          </c:dPt>
          <c:dPt>
            <c:idx val="5"/>
            <c:spPr>
              <a:solidFill>
                <a:srgbClr val="CECEEF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877-449C-A896-4023E2E0BD8C}"/>
              </c:ext>
            </c:extLst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877-449C-A896-4023E2E0BD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600"/>
                </a:pPr>
                <a:endParaRPr lang="pt-BR"/>
              </a:p>
            </c:txPr>
            <c:showCatName val="1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'Sumário executivo'!$A$225:$A$231</c:f>
              <c:strCache>
                <c:ptCount val="7"/>
                <c:pt idx="0">
                  <c:v>Aposentadoria</c:v>
                </c:pt>
                <c:pt idx="1">
                  <c:v>Trabalho remunerado Externo</c:v>
                </c:pt>
                <c:pt idx="2">
                  <c:v>Produção Agropecuária</c:v>
                </c:pt>
                <c:pt idx="3">
                  <c:v>Produção Agropecuária - Consumo</c:v>
                </c:pt>
                <c:pt idx="4">
                  <c:v>Outros</c:v>
                </c:pt>
                <c:pt idx="5">
                  <c:v>Bolsa Família</c:v>
                </c:pt>
                <c:pt idx="6">
                  <c:v>Produção Não Agrícola</c:v>
                </c:pt>
              </c:strCache>
            </c:strRef>
          </c:cat>
          <c:val>
            <c:numRef>
              <c:f>'Sumário executivo'!$D$225:$D$231</c:f>
              <c:numCache>
                <c:formatCode>_("R$"* #,##0.00_);_("R$"* \(#,##0.00\);_("R$"* "-"??_);_(@_)</c:formatCode>
                <c:ptCount val="7"/>
                <c:pt idx="0">
                  <c:v>5357.0354745925224</c:v>
                </c:pt>
                <c:pt idx="1">
                  <c:v>1615.6447746883985</c:v>
                </c:pt>
                <c:pt idx="2">
                  <c:v>2524.1274209012463</c:v>
                </c:pt>
                <c:pt idx="3">
                  <c:v>1450.3771524448709</c:v>
                </c:pt>
                <c:pt idx="4">
                  <c:v>1338.5173921380629</c:v>
                </c:pt>
                <c:pt idx="5">
                  <c:v>1304.0162991371049</c:v>
                </c:pt>
                <c:pt idx="6">
                  <c:v>343.64538830297221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FC7-49C8-BDF5-21D086914A0D}"/>
            </c:ext>
          </c:extLst>
        </c:ser>
        <c:dLbls>
          <c:showCatName val="1"/>
          <c:showPercent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solidFill>
      <a:sysClr val="window" lastClr="FFFFFF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plotArea>
      <c:layout/>
      <c:barChart>
        <c:barDir val="col"/>
        <c:grouping val="clustered"/>
        <c:ser>
          <c:idx val="0"/>
          <c:order val="0"/>
          <c:tx>
            <c:strRef>
              <c:f>'Sumário executivo'!$J$115</c:f>
              <c:strCache>
                <c:ptCount val="1"/>
                <c:pt idx="0">
                  <c:v>Ceará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executivo'!$I$116:$I$119</c:f>
              <c:strCache>
                <c:ptCount val="4"/>
                <c:pt idx="0">
                  <c:v>Casa</c:v>
                </c:pt>
                <c:pt idx="1">
                  <c:v>Barraco</c:v>
                </c:pt>
                <c:pt idx="2">
                  <c:v>Outros</c:v>
                </c:pt>
                <c:pt idx="3">
                  <c:v>Vazio</c:v>
                </c:pt>
              </c:strCache>
            </c:strRef>
          </c:cat>
          <c:val>
            <c:numRef>
              <c:f>'Sumário executivo'!$J$116:$J$119</c:f>
              <c:numCache>
                <c:formatCode>0.0%</c:formatCode>
                <c:ptCount val="4"/>
                <c:pt idx="0">
                  <c:v>0.98957497995188448</c:v>
                </c:pt>
                <c:pt idx="1">
                  <c:v>8.8211708099438704E-3</c:v>
                </c:pt>
                <c:pt idx="2">
                  <c:v>1.6038492381716121E-3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40-4578-B987-5A6AB18DC57D}"/>
            </c:ext>
          </c:extLst>
        </c:ser>
        <c:ser>
          <c:idx val="1"/>
          <c:order val="1"/>
          <c:tx>
            <c:strRef>
              <c:f>'Sumário executivo'!$K$115</c:f>
              <c:strCache>
                <c:ptCount val="1"/>
                <c:pt idx="0">
                  <c:v>Paraíba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executivo'!$I$116:$I$119</c:f>
              <c:strCache>
                <c:ptCount val="4"/>
                <c:pt idx="0">
                  <c:v>Casa</c:v>
                </c:pt>
                <c:pt idx="1">
                  <c:v>Barraco</c:v>
                </c:pt>
                <c:pt idx="2">
                  <c:v>Outros</c:v>
                </c:pt>
                <c:pt idx="3">
                  <c:v>Vazio</c:v>
                </c:pt>
              </c:strCache>
            </c:strRef>
          </c:cat>
          <c:val>
            <c:numRef>
              <c:f>'Sumário executivo'!$K$116:$K$119</c:f>
              <c:numCache>
                <c:formatCode>0.0%</c:formatCode>
                <c:ptCount val="4"/>
                <c:pt idx="0">
                  <c:v>0.98586572438162501</c:v>
                </c:pt>
                <c:pt idx="1">
                  <c:v>1.1778563015312153E-2</c:v>
                </c:pt>
                <c:pt idx="2">
                  <c:v>1.1778563015312148E-3</c:v>
                </c:pt>
                <c:pt idx="3">
                  <c:v>1.1778563015312148E-3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040-4578-B987-5A6AB18DC57D}"/>
            </c:ext>
          </c:extLst>
        </c:ser>
        <c:ser>
          <c:idx val="2"/>
          <c:order val="2"/>
          <c:tx>
            <c:strRef>
              <c:f>'Sumário executivo'!$L$115</c:f>
              <c:strCache>
                <c:ptCount val="1"/>
                <c:pt idx="0">
                  <c:v>Piauí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executivo'!$I$116:$I$119</c:f>
              <c:strCache>
                <c:ptCount val="4"/>
                <c:pt idx="0">
                  <c:v>Casa</c:v>
                </c:pt>
                <c:pt idx="1">
                  <c:v>Barraco</c:v>
                </c:pt>
                <c:pt idx="2">
                  <c:v>Outros</c:v>
                </c:pt>
                <c:pt idx="3">
                  <c:v>Vazio</c:v>
                </c:pt>
              </c:strCache>
            </c:strRef>
          </c:cat>
          <c:val>
            <c:numRef>
              <c:f>'Sumário executivo'!$L$116:$L$119</c:f>
              <c:numCache>
                <c:formatCode>0.0%</c:formatCode>
                <c:ptCount val="4"/>
                <c:pt idx="0">
                  <c:v>0.99328859060402686</c:v>
                </c:pt>
                <c:pt idx="1">
                  <c:v>3.8350910834132309E-3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040-4578-B987-5A6AB18DC57D}"/>
            </c:ext>
          </c:extLst>
        </c:ser>
        <c:dLbls>
          <c:showVal val="1"/>
        </c:dLbls>
        <c:gapWidth val="75"/>
        <c:axId val="88116224"/>
        <c:axId val="88130304"/>
      </c:barChart>
      <c:catAx>
        <c:axId val="88116224"/>
        <c:scaling>
          <c:orientation val="minMax"/>
        </c:scaling>
        <c:axPos val="b"/>
        <c:numFmt formatCode="General" sourceLinked="0"/>
        <c:majorTickMark val="none"/>
        <c:tickLblPos val="nextTo"/>
        <c:crossAx val="88130304"/>
        <c:crosses val="autoZero"/>
        <c:auto val="1"/>
        <c:lblAlgn val="ctr"/>
        <c:lblOffset val="100"/>
      </c:catAx>
      <c:valAx>
        <c:axId val="88130304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88116224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'Sumário executivo'!$J$122</c:f>
              <c:strCache>
                <c:ptCount val="1"/>
                <c:pt idx="0">
                  <c:v>Ceará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executivo'!$I$123:$I$128</c:f>
              <c:strCache>
                <c:ptCount val="6"/>
                <c:pt idx="0">
                  <c:v>Alvenaria (tijolo, bloco)</c:v>
                </c:pt>
                <c:pt idx="1">
                  <c:v>Adobe</c:v>
                </c:pt>
                <c:pt idx="2">
                  <c:v>Taipa</c:v>
                </c:pt>
                <c:pt idx="3">
                  <c:v>Outro material provisório (palha, lona, plástico)</c:v>
                </c:pt>
                <c:pt idx="4">
                  <c:v>Madeira</c:v>
                </c:pt>
                <c:pt idx="5">
                  <c:v>Sem informação</c:v>
                </c:pt>
              </c:strCache>
            </c:strRef>
          </c:cat>
          <c:val>
            <c:numRef>
              <c:f>'Sumário executivo'!$J$123:$J$128</c:f>
              <c:numCache>
                <c:formatCode>0.0%</c:formatCode>
                <c:ptCount val="6"/>
                <c:pt idx="0">
                  <c:v>0.88773055332798712</c:v>
                </c:pt>
                <c:pt idx="1">
                  <c:v>1.2830793905372895E-2</c:v>
                </c:pt>
                <c:pt idx="2">
                  <c:v>9.7834803528468434E-2</c:v>
                </c:pt>
                <c:pt idx="3">
                  <c:v>1.6038492381716121E-3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D0-486E-ABB7-0B25A0F1C308}"/>
            </c:ext>
          </c:extLst>
        </c:ser>
        <c:ser>
          <c:idx val="1"/>
          <c:order val="1"/>
          <c:tx>
            <c:strRef>
              <c:f>'Sumário executivo'!$K$122</c:f>
              <c:strCache>
                <c:ptCount val="1"/>
                <c:pt idx="0">
                  <c:v>Paraíba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executivo'!$I$123:$I$128</c:f>
              <c:strCache>
                <c:ptCount val="6"/>
                <c:pt idx="0">
                  <c:v>Alvenaria (tijolo, bloco)</c:v>
                </c:pt>
                <c:pt idx="1">
                  <c:v>Adobe</c:v>
                </c:pt>
                <c:pt idx="2">
                  <c:v>Taipa</c:v>
                </c:pt>
                <c:pt idx="3">
                  <c:v>Outro material provisório (palha, lona, plástico)</c:v>
                </c:pt>
                <c:pt idx="4">
                  <c:v>Madeira</c:v>
                </c:pt>
                <c:pt idx="5">
                  <c:v>Sem informação</c:v>
                </c:pt>
              </c:strCache>
            </c:strRef>
          </c:cat>
          <c:val>
            <c:numRef>
              <c:f>'Sumário executivo'!$K$123:$K$128</c:f>
              <c:numCache>
                <c:formatCode>0.0%</c:formatCode>
                <c:ptCount val="6"/>
                <c:pt idx="0">
                  <c:v>0.97879858657243868</c:v>
                </c:pt>
                <c:pt idx="1">
                  <c:v>8.2449941107184937E-3</c:v>
                </c:pt>
                <c:pt idx="2">
                  <c:v>7.0671378091872765E-3</c:v>
                </c:pt>
                <c:pt idx="3">
                  <c:v>2.3557126030624262E-3</c:v>
                </c:pt>
                <c:pt idx="4">
                  <c:v>2.3557126030624262E-3</c:v>
                </c:pt>
                <c:pt idx="5">
                  <c:v>1.1778563015312148E-3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DD0-486E-ABB7-0B25A0F1C308}"/>
            </c:ext>
          </c:extLst>
        </c:ser>
        <c:ser>
          <c:idx val="2"/>
          <c:order val="2"/>
          <c:tx>
            <c:strRef>
              <c:f>'Sumário executivo'!$L$122</c:f>
              <c:strCache>
                <c:ptCount val="1"/>
                <c:pt idx="0">
                  <c:v>Piauí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executivo'!$I$123:$I$128</c:f>
              <c:strCache>
                <c:ptCount val="6"/>
                <c:pt idx="0">
                  <c:v>Alvenaria (tijolo, bloco)</c:v>
                </c:pt>
                <c:pt idx="1">
                  <c:v>Adobe</c:v>
                </c:pt>
                <c:pt idx="2">
                  <c:v>Taipa</c:v>
                </c:pt>
                <c:pt idx="3">
                  <c:v>Outro material provisório (palha, lona, plástico)</c:v>
                </c:pt>
                <c:pt idx="4">
                  <c:v>Madeira</c:v>
                </c:pt>
                <c:pt idx="5">
                  <c:v>Sem informação</c:v>
                </c:pt>
              </c:strCache>
            </c:strRef>
          </c:cat>
          <c:val>
            <c:numRef>
              <c:f>'Sumário executivo'!$L$123:$L$128</c:f>
              <c:numCache>
                <c:formatCode>0.0%</c:formatCode>
                <c:ptCount val="6"/>
                <c:pt idx="0">
                  <c:v>0.85234899328859159</c:v>
                </c:pt>
                <c:pt idx="1">
                  <c:v>0.11792905081495686</c:v>
                </c:pt>
                <c:pt idx="2">
                  <c:v>1.0546500479386392E-2</c:v>
                </c:pt>
                <c:pt idx="3">
                  <c:v>7.6701821668264617E-3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DD0-486E-ABB7-0B25A0F1C308}"/>
            </c:ext>
          </c:extLst>
        </c:ser>
        <c:dLbls>
          <c:showVal val="1"/>
        </c:dLbls>
        <c:gapWidth val="75"/>
        <c:axId val="103026688"/>
        <c:axId val="103028224"/>
      </c:barChart>
      <c:catAx>
        <c:axId val="10302668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000"/>
            </a:pPr>
            <a:endParaRPr lang="pt-BR"/>
          </a:p>
        </c:txPr>
        <c:crossAx val="103028224"/>
        <c:crosses val="autoZero"/>
        <c:auto val="1"/>
        <c:lblAlgn val="ctr"/>
        <c:lblOffset val="100"/>
      </c:catAx>
      <c:valAx>
        <c:axId val="103028224"/>
        <c:scaling>
          <c:orientation val="minMax"/>
        </c:scaling>
        <c:axPos val="l"/>
        <c:numFmt formatCode="0.0%" sourceLinked="1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3026688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plotArea>
      <c:layout/>
      <c:barChart>
        <c:barDir val="col"/>
        <c:grouping val="clustered"/>
        <c:ser>
          <c:idx val="0"/>
          <c:order val="0"/>
          <c:tx>
            <c:strRef>
              <c:f>'Sumário executivo'!$J$148</c:f>
              <c:strCache>
                <c:ptCount val="1"/>
                <c:pt idx="0">
                  <c:v>Ceará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executivo'!$I$149:$I$154</c:f>
              <c:strCache>
                <c:ptCount val="6"/>
                <c:pt idx="0">
                  <c:v>Cisterna</c:v>
                </c:pt>
                <c:pt idx="1">
                  <c:v>Caminhão Pipa</c:v>
                </c:pt>
                <c:pt idx="2">
                  <c:v>Poço ou nascente</c:v>
                </c:pt>
                <c:pt idx="3">
                  <c:v>Rede geral de distribuição</c:v>
                </c:pt>
                <c:pt idx="4">
                  <c:v>Riacho, lagoa, açude, barragem</c:v>
                </c:pt>
                <c:pt idx="5">
                  <c:v>Outras formas</c:v>
                </c:pt>
              </c:strCache>
            </c:strRef>
          </c:cat>
          <c:val>
            <c:numRef>
              <c:f>'Sumário executivo'!$J$149:$J$154</c:f>
              <c:numCache>
                <c:formatCode>0.0%</c:formatCode>
                <c:ptCount val="6"/>
                <c:pt idx="0">
                  <c:v>0.65036086607858956</c:v>
                </c:pt>
                <c:pt idx="1">
                  <c:v>0.44025661587810744</c:v>
                </c:pt>
                <c:pt idx="2">
                  <c:v>0.40898155573376127</c:v>
                </c:pt>
                <c:pt idx="3">
                  <c:v>0.27425821972734582</c:v>
                </c:pt>
                <c:pt idx="4">
                  <c:v>0.20769847634322386</c:v>
                </c:pt>
                <c:pt idx="5">
                  <c:v>4.9719326383319974E-2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CF-404D-ACF7-35C4F8CA3A07}"/>
            </c:ext>
          </c:extLst>
        </c:ser>
        <c:ser>
          <c:idx val="1"/>
          <c:order val="1"/>
          <c:tx>
            <c:strRef>
              <c:f>'Sumário executivo'!$K$148</c:f>
              <c:strCache>
                <c:ptCount val="1"/>
                <c:pt idx="0">
                  <c:v>Paraíba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executivo'!$I$149:$I$154</c:f>
              <c:strCache>
                <c:ptCount val="6"/>
                <c:pt idx="0">
                  <c:v>Cisterna</c:v>
                </c:pt>
                <c:pt idx="1">
                  <c:v>Caminhão Pipa</c:v>
                </c:pt>
                <c:pt idx="2">
                  <c:v>Poço ou nascente</c:v>
                </c:pt>
                <c:pt idx="3">
                  <c:v>Rede geral de distribuição</c:v>
                </c:pt>
                <c:pt idx="4">
                  <c:v>Riacho, lagoa, açude, barragem</c:v>
                </c:pt>
                <c:pt idx="5">
                  <c:v>Outras formas</c:v>
                </c:pt>
              </c:strCache>
            </c:strRef>
          </c:cat>
          <c:val>
            <c:numRef>
              <c:f>'Sumário executivo'!$K$149:$K$154</c:f>
              <c:numCache>
                <c:formatCode>0.0%</c:formatCode>
                <c:ptCount val="6"/>
                <c:pt idx="0">
                  <c:v>0.82096584216725554</c:v>
                </c:pt>
                <c:pt idx="1">
                  <c:v>0.55830388692579502</c:v>
                </c:pt>
                <c:pt idx="2">
                  <c:v>0.24146054181389881</c:v>
                </c:pt>
                <c:pt idx="3">
                  <c:v>9.7762073027090723E-2</c:v>
                </c:pt>
                <c:pt idx="4">
                  <c:v>0.18727915194346301</c:v>
                </c:pt>
                <c:pt idx="5">
                  <c:v>5.6537102473498226E-2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5CF-404D-ACF7-35C4F8CA3A07}"/>
            </c:ext>
          </c:extLst>
        </c:ser>
        <c:ser>
          <c:idx val="2"/>
          <c:order val="2"/>
          <c:tx>
            <c:strRef>
              <c:f>'Sumário executivo'!$L$148</c:f>
              <c:strCache>
                <c:ptCount val="1"/>
                <c:pt idx="0">
                  <c:v>Piauí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executivo'!$I$149:$I$154</c:f>
              <c:strCache>
                <c:ptCount val="6"/>
                <c:pt idx="0">
                  <c:v>Cisterna</c:v>
                </c:pt>
                <c:pt idx="1">
                  <c:v>Caminhão Pipa</c:v>
                </c:pt>
                <c:pt idx="2">
                  <c:v>Poço ou nascente</c:v>
                </c:pt>
                <c:pt idx="3">
                  <c:v>Rede geral de distribuição</c:v>
                </c:pt>
                <c:pt idx="4">
                  <c:v>Riacho, lagoa, açude, barragem</c:v>
                </c:pt>
                <c:pt idx="5">
                  <c:v>Outras formas</c:v>
                </c:pt>
              </c:strCache>
            </c:strRef>
          </c:cat>
          <c:val>
            <c:numRef>
              <c:f>'Sumário executivo'!$L$149:$L$154</c:f>
              <c:numCache>
                <c:formatCode>0.0%</c:formatCode>
                <c:ptCount val="6"/>
                <c:pt idx="0">
                  <c:v>0.46788111217641432</c:v>
                </c:pt>
                <c:pt idx="1">
                  <c:v>0.36337488015340413</c:v>
                </c:pt>
                <c:pt idx="2">
                  <c:v>0.43336529242569533</c:v>
                </c:pt>
                <c:pt idx="3">
                  <c:v>0.25119846596356682</c:v>
                </c:pt>
                <c:pt idx="4">
                  <c:v>6.0402684563758427E-2</c:v>
                </c:pt>
                <c:pt idx="5">
                  <c:v>3.2598274209012464E-2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5CF-404D-ACF7-35C4F8CA3A07}"/>
            </c:ext>
          </c:extLst>
        </c:ser>
        <c:dLbls>
          <c:showVal val="1"/>
        </c:dLbls>
        <c:gapWidth val="75"/>
        <c:axId val="103420672"/>
        <c:axId val="103422208"/>
      </c:barChart>
      <c:catAx>
        <c:axId val="10342067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3422208"/>
        <c:crosses val="autoZero"/>
        <c:auto val="1"/>
        <c:lblAlgn val="ctr"/>
        <c:lblOffset val="100"/>
      </c:catAx>
      <c:valAx>
        <c:axId val="103422208"/>
        <c:scaling>
          <c:orientation val="minMax"/>
        </c:scaling>
        <c:axPos val="l"/>
        <c:numFmt formatCode="0.0%" sourceLinked="1"/>
        <c:majorTickMark val="none"/>
        <c:tickLblPos val="nextTo"/>
        <c:crossAx val="103420672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plotArea>
      <c:layout/>
      <c:barChart>
        <c:barDir val="col"/>
        <c:grouping val="clustered"/>
        <c:ser>
          <c:idx val="0"/>
          <c:order val="0"/>
          <c:tx>
            <c:strRef>
              <c:f>'Sumário executivo'!$J$138</c:f>
              <c:strCache>
                <c:ptCount val="1"/>
                <c:pt idx="0">
                  <c:v>Ceará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executivo'!$I$139:$I$144</c:f>
              <c:strCache>
                <c:ptCount val="6"/>
                <c:pt idx="0">
                  <c:v>Rede coletora de esgoto pluvial</c:v>
                </c:pt>
                <c:pt idx="1">
                  <c:v>Fossa revestida com alvenaria</c:v>
                </c:pt>
                <c:pt idx="2">
                  <c:v>Fossa sem revestimento</c:v>
                </c:pt>
                <c:pt idx="3">
                  <c:v>Céu aberto, vala, rio, lago ou mar</c:v>
                </c:pt>
                <c:pt idx="4">
                  <c:v>Outra forma</c:v>
                </c:pt>
                <c:pt idx="5">
                  <c:v>Sem resposta</c:v>
                </c:pt>
              </c:strCache>
            </c:strRef>
          </c:cat>
          <c:val>
            <c:numRef>
              <c:f>'Sumário executivo'!$J$139:$J$144</c:f>
              <c:numCache>
                <c:formatCode>0.0%</c:formatCode>
                <c:ptCount val="6"/>
                <c:pt idx="0">
                  <c:v>2.5661587810745796E-2</c:v>
                </c:pt>
                <c:pt idx="1">
                  <c:v>0.61587810745789973</c:v>
                </c:pt>
                <c:pt idx="2">
                  <c:v>4.0096230954290407E-2</c:v>
                </c:pt>
                <c:pt idx="3">
                  <c:v>0.28468323977546139</c:v>
                </c:pt>
                <c:pt idx="4">
                  <c:v>3.3680834001603849E-2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79-4AEB-9444-62ABD9405327}"/>
            </c:ext>
          </c:extLst>
        </c:ser>
        <c:ser>
          <c:idx val="1"/>
          <c:order val="1"/>
          <c:tx>
            <c:strRef>
              <c:f>'Sumário executivo'!$K$138</c:f>
              <c:strCache>
                <c:ptCount val="1"/>
                <c:pt idx="0">
                  <c:v>Paraíba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executivo'!$I$139:$I$144</c:f>
              <c:strCache>
                <c:ptCount val="6"/>
                <c:pt idx="0">
                  <c:v>Rede coletora de esgoto pluvial</c:v>
                </c:pt>
                <c:pt idx="1">
                  <c:v>Fossa revestida com alvenaria</c:v>
                </c:pt>
                <c:pt idx="2">
                  <c:v>Fossa sem revestimento</c:v>
                </c:pt>
                <c:pt idx="3">
                  <c:v>Céu aberto, vala, rio, lago ou mar</c:v>
                </c:pt>
                <c:pt idx="4">
                  <c:v>Outra forma</c:v>
                </c:pt>
                <c:pt idx="5">
                  <c:v>Sem resposta</c:v>
                </c:pt>
              </c:strCache>
            </c:strRef>
          </c:cat>
          <c:val>
            <c:numRef>
              <c:f>'Sumário executivo'!$K$139:$K$144</c:f>
              <c:numCache>
                <c:formatCode>0.0%</c:formatCode>
                <c:ptCount val="6"/>
                <c:pt idx="0">
                  <c:v>1.413427561837456E-2</c:v>
                </c:pt>
                <c:pt idx="1">
                  <c:v>0.65135453474676086</c:v>
                </c:pt>
                <c:pt idx="2">
                  <c:v>7.6560659599528874E-2</c:v>
                </c:pt>
                <c:pt idx="3">
                  <c:v>0.16018845700824497</c:v>
                </c:pt>
                <c:pt idx="4">
                  <c:v>2.1201413427561874E-2</c:v>
                </c:pt>
                <c:pt idx="5">
                  <c:v>1.413427561837456E-2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379-4AEB-9444-62ABD9405327}"/>
            </c:ext>
          </c:extLst>
        </c:ser>
        <c:ser>
          <c:idx val="2"/>
          <c:order val="2"/>
          <c:tx>
            <c:strRef>
              <c:f>'Sumário executivo'!$L$138</c:f>
              <c:strCache>
                <c:ptCount val="1"/>
                <c:pt idx="0">
                  <c:v>Piauí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pt-BR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'Sumário executivo'!$I$139:$I$144</c:f>
              <c:strCache>
                <c:ptCount val="6"/>
                <c:pt idx="0">
                  <c:v>Rede coletora de esgoto pluvial</c:v>
                </c:pt>
                <c:pt idx="1">
                  <c:v>Fossa revestida com alvenaria</c:v>
                </c:pt>
                <c:pt idx="2">
                  <c:v>Fossa sem revestimento</c:v>
                </c:pt>
                <c:pt idx="3">
                  <c:v>Céu aberto, vala, rio, lago ou mar</c:v>
                </c:pt>
                <c:pt idx="4">
                  <c:v>Outra forma</c:v>
                </c:pt>
                <c:pt idx="5">
                  <c:v>Sem resposta</c:v>
                </c:pt>
              </c:strCache>
            </c:strRef>
          </c:cat>
          <c:val>
            <c:numRef>
              <c:f>'Sumário executivo'!$L$139:$L$144</c:f>
              <c:numCache>
                <c:formatCode>0.0%</c:formatCode>
                <c:ptCount val="6"/>
                <c:pt idx="0">
                  <c:v>4.6021093000958774E-2</c:v>
                </c:pt>
                <c:pt idx="1">
                  <c:v>0.39693192713326964</c:v>
                </c:pt>
                <c:pt idx="2">
                  <c:v>5.560882070949185E-2</c:v>
                </c:pt>
                <c:pt idx="3">
                  <c:v>0.46021093000958785</c:v>
                </c:pt>
                <c:pt idx="4">
                  <c:v>1.3422818791946319E-2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379-4AEB-9444-62ABD9405327}"/>
            </c:ext>
          </c:extLst>
        </c:ser>
        <c:dLbls>
          <c:showVal val="1"/>
        </c:dLbls>
        <c:gapWidth val="75"/>
        <c:axId val="103450112"/>
        <c:axId val="103451648"/>
      </c:barChart>
      <c:catAx>
        <c:axId val="10345011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800"/>
            </a:pPr>
            <a:endParaRPr lang="pt-BR"/>
          </a:p>
        </c:txPr>
        <c:crossAx val="103451648"/>
        <c:crosses val="autoZero"/>
        <c:auto val="1"/>
        <c:lblAlgn val="ctr"/>
        <c:lblOffset val="100"/>
      </c:catAx>
      <c:valAx>
        <c:axId val="103451648"/>
        <c:scaling>
          <c:orientation val="minMax"/>
        </c:scaling>
        <c:axPos val="l"/>
        <c:numFmt formatCode="0.0%" sourceLinked="1"/>
        <c:majorTickMark val="none"/>
        <c:tickLblPos val="nextTo"/>
        <c:crossAx val="103450112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/>
      <c:barChart>
        <c:barDir val="bar"/>
        <c:grouping val="clustered"/>
        <c:ser>
          <c:idx val="1"/>
          <c:order val="0"/>
          <c:tx>
            <c:strRef>
              <c:f>'Pirâmide Ceará'!$J$10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rgbClr val="002060"/>
            </a:solidFill>
          </c:spPr>
          <c:val>
            <c:numRef>
              <c:f>'Pirâmide Ceará'!$J$11:$J$110</c:f>
              <c:numCache>
                <c:formatCode>General</c:formatCode>
                <c:ptCount val="100"/>
                <c:pt idx="0">
                  <c:v>5</c:v>
                </c:pt>
                <c:pt idx="1">
                  <c:v>44</c:v>
                </c:pt>
                <c:pt idx="2">
                  <c:v>27</c:v>
                </c:pt>
                <c:pt idx="3">
                  <c:v>34</c:v>
                </c:pt>
                <c:pt idx="4">
                  <c:v>40</c:v>
                </c:pt>
                <c:pt idx="5">
                  <c:v>45</c:v>
                </c:pt>
                <c:pt idx="6">
                  <c:v>37</c:v>
                </c:pt>
                <c:pt idx="7">
                  <c:v>39</c:v>
                </c:pt>
                <c:pt idx="8">
                  <c:v>50</c:v>
                </c:pt>
                <c:pt idx="9">
                  <c:v>34</c:v>
                </c:pt>
                <c:pt idx="10">
                  <c:v>54</c:v>
                </c:pt>
                <c:pt idx="11">
                  <c:v>52</c:v>
                </c:pt>
                <c:pt idx="12">
                  <c:v>36</c:v>
                </c:pt>
                <c:pt idx="13">
                  <c:v>58</c:v>
                </c:pt>
                <c:pt idx="14">
                  <c:v>61</c:v>
                </c:pt>
                <c:pt idx="15">
                  <c:v>45</c:v>
                </c:pt>
                <c:pt idx="16">
                  <c:v>66</c:v>
                </c:pt>
                <c:pt idx="17">
                  <c:v>58</c:v>
                </c:pt>
                <c:pt idx="18">
                  <c:v>57</c:v>
                </c:pt>
                <c:pt idx="19">
                  <c:v>52</c:v>
                </c:pt>
                <c:pt idx="20">
                  <c:v>40</c:v>
                </c:pt>
                <c:pt idx="21">
                  <c:v>38</c:v>
                </c:pt>
                <c:pt idx="22">
                  <c:v>34</c:v>
                </c:pt>
                <c:pt idx="23">
                  <c:v>45</c:v>
                </c:pt>
                <c:pt idx="24">
                  <c:v>29</c:v>
                </c:pt>
                <c:pt idx="25">
                  <c:v>24</c:v>
                </c:pt>
                <c:pt idx="26">
                  <c:v>36</c:v>
                </c:pt>
                <c:pt idx="27">
                  <c:v>28</c:v>
                </c:pt>
                <c:pt idx="28">
                  <c:v>28</c:v>
                </c:pt>
                <c:pt idx="29">
                  <c:v>28</c:v>
                </c:pt>
                <c:pt idx="30">
                  <c:v>36</c:v>
                </c:pt>
                <c:pt idx="31">
                  <c:v>24</c:v>
                </c:pt>
                <c:pt idx="32">
                  <c:v>27</c:v>
                </c:pt>
                <c:pt idx="33">
                  <c:v>31</c:v>
                </c:pt>
                <c:pt idx="34">
                  <c:v>31</c:v>
                </c:pt>
                <c:pt idx="35">
                  <c:v>30</c:v>
                </c:pt>
                <c:pt idx="36">
                  <c:v>27</c:v>
                </c:pt>
                <c:pt idx="37">
                  <c:v>28</c:v>
                </c:pt>
                <c:pt idx="38">
                  <c:v>32</c:v>
                </c:pt>
                <c:pt idx="39">
                  <c:v>27</c:v>
                </c:pt>
                <c:pt idx="40">
                  <c:v>30</c:v>
                </c:pt>
                <c:pt idx="41">
                  <c:v>22</c:v>
                </c:pt>
                <c:pt idx="42">
                  <c:v>41</c:v>
                </c:pt>
                <c:pt idx="43">
                  <c:v>27</c:v>
                </c:pt>
                <c:pt idx="44">
                  <c:v>18</c:v>
                </c:pt>
                <c:pt idx="45">
                  <c:v>25</c:v>
                </c:pt>
                <c:pt idx="46">
                  <c:v>24</c:v>
                </c:pt>
                <c:pt idx="47">
                  <c:v>26</c:v>
                </c:pt>
                <c:pt idx="48">
                  <c:v>20</c:v>
                </c:pt>
                <c:pt idx="49">
                  <c:v>20</c:v>
                </c:pt>
                <c:pt idx="50">
                  <c:v>27</c:v>
                </c:pt>
                <c:pt idx="51">
                  <c:v>16</c:v>
                </c:pt>
                <c:pt idx="52">
                  <c:v>25</c:v>
                </c:pt>
                <c:pt idx="53">
                  <c:v>35</c:v>
                </c:pt>
                <c:pt idx="54">
                  <c:v>22</c:v>
                </c:pt>
                <c:pt idx="55">
                  <c:v>28</c:v>
                </c:pt>
                <c:pt idx="56">
                  <c:v>26</c:v>
                </c:pt>
                <c:pt idx="57">
                  <c:v>12</c:v>
                </c:pt>
                <c:pt idx="58">
                  <c:v>19</c:v>
                </c:pt>
                <c:pt idx="59">
                  <c:v>15</c:v>
                </c:pt>
                <c:pt idx="60">
                  <c:v>16</c:v>
                </c:pt>
                <c:pt idx="61">
                  <c:v>18</c:v>
                </c:pt>
                <c:pt idx="62">
                  <c:v>12</c:v>
                </c:pt>
                <c:pt idx="63">
                  <c:v>8</c:v>
                </c:pt>
                <c:pt idx="64">
                  <c:v>17</c:v>
                </c:pt>
                <c:pt idx="65">
                  <c:v>16</c:v>
                </c:pt>
                <c:pt idx="66">
                  <c:v>22</c:v>
                </c:pt>
                <c:pt idx="67">
                  <c:v>15</c:v>
                </c:pt>
                <c:pt idx="68">
                  <c:v>15</c:v>
                </c:pt>
                <c:pt idx="69">
                  <c:v>12</c:v>
                </c:pt>
                <c:pt idx="70">
                  <c:v>11</c:v>
                </c:pt>
                <c:pt idx="71">
                  <c:v>12</c:v>
                </c:pt>
                <c:pt idx="72">
                  <c:v>10</c:v>
                </c:pt>
                <c:pt idx="73">
                  <c:v>11</c:v>
                </c:pt>
                <c:pt idx="74">
                  <c:v>4</c:v>
                </c:pt>
                <c:pt idx="75">
                  <c:v>10</c:v>
                </c:pt>
                <c:pt idx="76">
                  <c:v>12</c:v>
                </c:pt>
                <c:pt idx="77">
                  <c:v>5</c:v>
                </c:pt>
                <c:pt idx="78">
                  <c:v>13</c:v>
                </c:pt>
                <c:pt idx="79">
                  <c:v>8</c:v>
                </c:pt>
                <c:pt idx="80">
                  <c:v>9</c:v>
                </c:pt>
                <c:pt idx="81">
                  <c:v>5</c:v>
                </c:pt>
                <c:pt idx="82">
                  <c:v>3</c:v>
                </c:pt>
                <c:pt idx="83">
                  <c:v>4</c:v>
                </c:pt>
                <c:pt idx="84">
                  <c:v>2</c:v>
                </c:pt>
                <c:pt idx="85">
                  <c:v>3</c:v>
                </c:pt>
                <c:pt idx="86">
                  <c:v>5</c:v>
                </c:pt>
                <c:pt idx="87">
                  <c:v>3</c:v>
                </c:pt>
                <c:pt idx="88">
                  <c:v>2</c:v>
                </c:pt>
                <c:pt idx="89">
                  <c:v>2</c:v>
                </c:pt>
                <c:pt idx="90">
                  <c:v>2</c:v>
                </c:pt>
                <c:pt idx="91">
                  <c:v>2</c:v>
                </c:pt>
                <c:pt idx="92">
                  <c:v>1</c:v>
                </c:pt>
                <c:pt idx="93">
                  <c:v>1</c:v>
                </c:pt>
                <c:pt idx="94">
                  <c:v>1</c:v>
                </c:pt>
                <c:pt idx="95">
                  <c:v>1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12-4496-9DC0-DADD6B838BB4}"/>
            </c:ext>
          </c:extLst>
        </c:ser>
        <c:ser>
          <c:idx val="2"/>
          <c:order val="1"/>
          <c:tx>
            <c:strRef>
              <c:f>'Pirâmide Ceará'!$K$10</c:f>
              <c:strCache>
                <c:ptCount val="1"/>
                <c:pt idx="0">
                  <c:v>Feminino</c:v>
                </c:pt>
              </c:strCache>
            </c:strRef>
          </c:tx>
          <c:spPr>
            <a:solidFill>
              <a:srgbClr val="C00000"/>
            </a:solidFill>
          </c:spPr>
          <c:val>
            <c:numRef>
              <c:f>'Pirâmide Ceará'!$K$11:$K$110</c:f>
              <c:numCache>
                <c:formatCode>General</c:formatCode>
                <c:ptCount val="100"/>
                <c:pt idx="0">
                  <c:v>-11</c:v>
                </c:pt>
                <c:pt idx="1">
                  <c:v>-46</c:v>
                </c:pt>
                <c:pt idx="2">
                  <c:v>-31</c:v>
                </c:pt>
                <c:pt idx="3">
                  <c:v>-27</c:v>
                </c:pt>
                <c:pt idx="4">
                  <c:v>-48</c:v>
                </c:pt>
                <c:pt idx="5">
                  <c:v>-42</c:v>
                </c:pt>
                <c:pt idx="6">
                  <c:v>-24</c:v>
                </c:pt>
                <c:pt idx="7">
                  <c:v>-39</c:v>
                </c:pt>
                <c:pt idx="8">
                  <c:v>-43</c:v>
                </c:pt>
                <c:pt idx="9">
                  <c:v>-43</c:v>
                </c:pt>
                <c:pt idx="10">
                  <c:v>-52</c:v>
                </c:pt>
                <c:pt idx="11">
                  <c:v>-53</c:v>
                </c:pt>
                <c:pt idx="12">
                  <c:v>-48</c:v>
                </c:pt>
                <c:pt idx="13">
                  <c:v>-49</c:v>
                </c:pt>
                <c:pt idx="14">
                  <c:v>-53</c:v>
                </c:pt>
                <c:pt idx="15">
                  <c:v>-47</c:v>
                </c:pt>
                <c:pt idx="16">
                  <c:v>-54</c:v>
                </c:pt>
                <c:pt idx="17">
                  <c:v>-44</c:v>
                </c:pt>
                <c:pt idx="18">
                  <c:v>-46</c:v>
                </c:pt>
                <c:pt idx="19">
                  <c:v>-40</c:v>
                </c:pt>
                <c:pt idx="20">
                  <c:v>-36</c:v>
                </c:pt>
                <c:pt idx="21">
                  <c:v>-32</c:v>
                </c:pt>
                <c:pt idx="22">
                  <c:v>-37</c:v>
                </c:pt>
                <c:pt idx="23">
                  <c:v>-34</c:v>
                </c:pt>
                <c:pt idx="24">
                  <c:v>-23</c:v>
                </c:pt>
                <c:pt idx="25">
                  <c:v>-30</c:v>
                </c:pt>
                <c:pt idx="26">
                  <c:v>-32</c:v>
                </c:pt>
                <c:pt idx="27">
                  <c:v>-18</c:v>
                </c:pt>
                <c:pt idx="28">
                  <c:v>-31</c:v>
                </c:pt>
                <c:pt idx="29">
                  <c:v>-28</c:v>
                </c:pt>
                <c:pt idx="30">
                  <c:v>-33</c:v>
                </c:pt>
                <c:pt idx="31">
                  <c:v>-28</c:v>
                </c:pt>
                <c:pt idx="32">
                  <c:v>-29</c:v>
                </c:pt>
                <c:pt idx="33">
                  <c:v>-31</c:v>
                </c:pt>
                <c:pt idx="34">
                  <c:v>-22</c:v>
                </c:pt>
                <c:pt idx="35">
                  <c:v>-30</c:v>
                </c:pt>
                <c:pt idx="36">
                  <c:v>-30</c:v>
                </c:pt>
                <c:pt idx="37">
                  <c:v>-33</c:v>
                </c:pt>
                <c:pt idx="38">
                  <c:v>-18</c:v>
                </c:pt>
                <c:pt idx="39">
                  <c:v>-28</c:v>
                </c:pt>
                <c:pt idx="40">
                  <c:v>-33</c:v>
                </c:pt>
                <c:pt idx="41">
                  <c:v>-23</c:v>
                </c:pt>
                <c:pt idx="42">
                  <c:v>-36</c:v>
                </c:pt>
                <c:pt idx="43">
                  <c:v>-27</c:v>
                </c:pt>
                <c:pt idx="44">
                  <c:v>-26</c:v>
                </c:pt>
                <c:pt idx="45">
                  <c:v>-27</c:v>
                </c:pt>
                <c:pt idx="46">
                  <c:v>-25</c:v>
                </c:pt>
                <c:pt idx="47">
                  <c:v>-27</c:v>
                </c:pt>
                <c:pt idx="48">
                  <c:v>-22</c:v>
                </c:pt>
                <c:pt idx="49">
                  <c:v>-25</c:v>
                </c:pt>
                <c:pt idx="50">
                  <c:v>-27</c:v>
                </c:pt>
                <c:pt idx="51">
                  <c:v>-19</c:v>
                </c:pt>
                <c:pt idx="52">
                  <c:v>-35</c:v>
                </c:pt>
                <c:pt idx="53">
                  <c:v>-23</c:v>
                </c:pt>
                <c:pt idx="54">
                  <c:v>-21</c:v>
                </c:pt>
                <c:pt idx="55">
                  <c:v>-23</c:v>
                </c:pt>
                <c:pt idx="56">
                  <c:v>-21</c:v>
                </c:pt>
                <c:pt idx="57">
                  <c:v>-13</c:v>
                </c:pt>
                <c:pt idx="58">
                  <c:v>-21</c:v>
                </c:pt>
                <c:pt idx="59">
                  <c:v>-19</c:v>
                </c:pt>
                <c:pt idx="60">
                  <c:v>-18</c:v>
                </c:pt>
                <c:pt idx="61">
                  <c:v>-15</c:v>
                </c:pt>
                <c:pt idx="62">
                  <c:v>-19</c:v>
                </c:pt>
                <c:pt idx="63">
                  <c:v>-14</c:v>
                </c:pt>
                <c:pt idx="64">
                  <c:v>-24</c:v>
                </c:pt>
                <c:pt idx="65">
                  <c:v>-27</c:v>
                </c:pt>
                <c:pt idx="66">
                  <c:v>-16</c:v>
                </c:pt>
                <c:pt idx="67">
                  <c:v>-16</c:v>
                </c:pt>
                <c:pt idx="68">
                  <c:v>-10</c:v>
                </c:pt>
                <c:pt idx="69">
                  <c:v>-11</c:v>
                </c:pt>
                <c:pt idx="70">
                  <c:v>-6</c:v>
                </c:pt>
                <c:pt idx="71">
                  <c:v>-10</c:v>
                </c:pt>
                <c:pt idx="72">
                  <c:v>-9</c:v>
                </c:pt>
                <c:pt idx="73">
                  <c:v>-6</c:v>
                </c:pt>
                <c:pt idx="74">
                  <c:v>-11</c:v>
                </c:pt>
                <c:pt idx="75">
                  <c:v>-13</c:v>
                </c:pt>
                <c:pt idx="76">
                  <c:v>-12</c:v>
                </c:pt>
                <c:pt idx="77">
                  <c:v>-7</c:v>
                </c:pt>
                <c:pt idx="78">
                  <c:v>-10</c:v>
                </c:pt>
                <c:pt idx="79">
                  <c:v>-3</c:v>
                </c:pt>
                <c:pt idx="80">
                  <c:v>-6</c:v>
                </c:pt>
                <c:pt idx="81">
                  <c:v>-4</c:v>
                </c:pt>
                <c:pt idx="82">
                  <c:v>-7</c:v>
                </c:pt>
                <c:pt idx="83">
                  <c:v>-3</c:v>
                </c:pt>
                <c:pt idx="84">
                  <c:v>-3</c:v>
                </c:pt>
                <c:pt idx="85">
                  <c:v>-2</c:v>
                </c:pt>
                <c:pt idx="86">
                  <c:v>-3</c:v>
                </c:pt>
                <c:pt idx="87">
                  <c:v>-1</c:v>
                </c:pt>
                <c:pt idx="88">
                  <c:v>-1</c:v>
                </c:pt>
                <c:pt idx="89">
                  <c:v>-4</c:v>
                </c:pt>
                <c:pt idx="90">
                  <c:v>-1</c:v>
                </c:pt>
                <c:pt idx="91">
                  <c:v>-3</c:v>
                </c:pt>
                <c:pt idx="92">
                  <c:v>0</c:v>
                </c:pt>
                <c:pt idx="93">
                  <c:v>-1</c:v>
                </c:pt>
                <c:pt idx="94">
                  <c:v>0</c:v>
                </c:pt>
                <c:pt idx="95">
                  <c:v>0</c:v>
                </c:pt>
                <c:pt idx="96">
                  <c:v>-1</c:v>
                </c:pt>
                <c:pt idx="97">
                  <c:v>-1</c:v>
                </c:pt>
                <c:pt idx="98">
                  <c:v>-2</c:v>
                </c:pt>
                <c:pt idx="99">
                  <c:v>-1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12-4496-9DC0-DADD6B838BB4}"/>
            </c:ext>
          </c:extLst>
        </c:ser>
        <c:gapWidth val="0"/>
        <c:overlap val="100"/>
        <c:axId val="103527168"/>
        <c:axId val="103528704"/>
      </c:barChart>
      <c:catAx>
        <c:axId val="103527168"/>
        <c:scaling>
          <c:orientation val="minMax"/>
        </c:scaling>
        <c:axPos val="l"/>
        <c:majorTickMark val="none"/>
        <c:tickLblPos val="low"/>
        <c:crossAx val="103528704"/>
        <c:crosses val="autoZero"/>
        <c:auto val="1"/>
        <c:lblAlgn val="ctr"/>
        <c:lblOffset val="100"/>
      </c:catAx>
      <c:valAx>
        <c:axId val="103528704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103527168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plotArea>
      <c:layout>
        <c:manualLayout>
          <c:layoutTarget val="inner"/>
          <c:xMode val="edge"/>
          <c:yMode val="edge"/>
          <c:x val="3.9952022756931917E-2"/>
          <c:y val="2.2069371305082221E-2"/>
          <c:w val="0.83270888888888939"/>
          <c:h val="0.73951759259259264"/>
        </c:manualLayout>
      </c:layout>
      <c:barChart>
        <c:barDir val="bar"/>
        <c:grouping val="clustered"/>
        <c:ser>
          <c:idx val="1"/>
          <c:order val="0"/>
          <c:tx>
            <c:strRef>
              <c:f>'piramide paraiba'!$C$14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rgbClr val="002060"/>
            </a:solidFill>
          </c:spPr>
          <c:val>
            <c:numRef>
              <c:f>'piramide paraiba'!$C$15:$C$108</c:f>
              <c:numCache>
                <c:formatCode>General</c:formatCode>
                <c:ptCount val="94"/>
                <c:pt idx="0">
                  <c:v>7</c:v>
                </c:pt>
                <c:pt idx="1">
                  <c:v>18</c:v>
                </c:pt>
                <c:pt idx="2">
                  <c:v>26</c:v>
                </c:pt>
                <c:pt idx="3">
                  <c:v>12</c:v>
                </c:pt>
                <c:pt idx="4">
                  <c:v>18</c:v>
                </c:pt>
                <c:pt idx="5">
                  <c:v>11</c:v>
                </c:pt>
                <c:pt idx="6">
                  <c:v>20</c:v>
                </c:pt>
                <c:pt idx="7">
                  <c:v>21</c:v>
                </c:pt>
                <c:pt idx="8">
                  <c:v>35</c:v>
                </c:pt>
                <c:pt idx="9">
                  <c:v>34</c:v>
                </c:pt>
                <c:pt idx="10">
                  <c:v>32</c:v>
                </c:pt>
                <c:pt idx="11">
                  <c:v>39</c:v>
                </c:pt>
                <c:pt idx="12">
                  <c:v>26</c:v>
                </c:pt>
                <c:pt idx="13">
                  <c:v>36</c:v>
                </c:pt>
                <c:pt idx="14">
                  <c:v>44</c:v>
                </c:pt>
                <c:pt idx="15">
                  <c:v>38</c:v>
                </c:pt>
                <c:pt idx="16">
                  <c:v>48</c:v>
                </c:pt>
                <c:pt idx="17">
                  <c:v>48</c:v>
                </c:pt>
                <c:pt idx="18">
                  <c:v>47</c:v>
                </c:pt>
                <c:pt idx="19">
                  <c:v>42</c:v>
                </c:pt>
                <c:pt idx="20">
                  <c:v>30</c:v>
                </c:pt>
                <c:pt idx="21">
                  <c:v>23</c:v>
                </c:pt>
                <c:pt idx="22">
                  <c:v>29</c:v>
                </c:pt>
                <c:pt idx="23">
                  <c:v>28</c:v>
                </c:pt>
                <c:pt idx="24">
                  <c:v>25</c:v>
                </c:pt>
                <c:pt idx="25">
                  <c:v>25</c:v>
                </c:pt>
                <c:pt idx="26">
                  <c:v>24</c:v>
                </c:pt>
                <c:pt idx="27">
                  <c:v>16</c:v>
                </c:pt>
                <c:pt idx="28">
                  <c:v>24</c:v>
                </c:pt>
                <c:pt idx="29">
                  <c:v>19</c:v>
                </c:pt>
                <c:pt idx="30">
                  <c:v>24</c:v>
                </c:pt>
                <c:pt idx="31">
                  <c:v>13</c:v>
                </c:pt>
                <c:pt idx="32">
                  <c:v>21</c:v>
                </c:pt>
                <c:pt idx="33">
                  <c:v>21</c:v>
                </c:pt>
                <c:pt idx="34">
                  <c:v>24</c:v>
                </c:pt>
                <c:pt idx="35">
                  <c:v>21</c:v>
                </c:pt>
                <c:pt idx="36">
                  <c:v>17</c:v>
                </c:pt>
                <c:pt idx="37">
                  <c:v>18</c:v>
                </c:pt>
                <c:pt idx="38">
                  <c:v>17</c:v>
                </c:pt>
                <c:pt idx="39">
                  <c:v>18</c:v>
                </c:pt>
                <c:pt idx="40">
                  <c:v>22</c:v>
                </c:pt>
                <c:pt idx="41">
                  <c:v>20</c:v>
                </c:pt>
                <c:pt idx="42">
                  <c:v>19</c:v>
                </c:pt>
                <c:pt idx="43">
                  <c:v>15</c:v>
                </c:pt>
                <c:pt idx="44">
                  <c:v>26</c:v>
                </c:pt>
                <c:pt idx="45">
                  <c:v>20</c:v>
                </c:pt>
                <c:pt idx="46">
                  <c:v>15</c:v>
                </c:pt>
                <c:pt idx="47">
                  <c:v>26</c:v>
                </c:pt>
                <c:pt idx="48">
                  <c:v>19</c:v>
                </c:pt>
                <c:pt idx="49">
                  <c:v>20</c:v>
                </c:pt>
                <c:pt idx="50">
                  <c:v>25</c:v>
                </c:pt>
                <c:pt idx="51">
                  <c:v>20</c:v>
                </c:pt>
                <c:pt idx="52">
                  <c:v>12</c:v>
                </c:pt>
                <c:pt idx="53">
                  <c:v>19</c:v>
                </c:pt>
                <c:pt idx="54">
                  <c:v>15</c:v>
                </c:pt>
                <c:pt idx="55">
                  <c:v>15</c:v>
                </c:pt>
                <c:pt idx="56">
                  <c:v>25</c:v>
                </c:pt>
                <c:pt idx="57">
                  <c:v>12</c:v>
                </c:pt>
                <c:pt idx="58">
                  <c:v>20</c:v>
                </c:pt>
                <c:pt idx="59">
                  <c:v>13</c:v>
                </c:pt>
                <c:pt idx="60">
                  <c:v>20</c:v>
                </c:pt>
                <c:pt idx="61">
                  <c:v>11</c:v>
                </c:pt>
                <c:pt idx="62">
                  <c:v>11</c:v>
                </c:pt>
                <c:pt idx="63">
                  <c:v>14</c:v>
                </c:pt>
                <c:pt idx="64">
                  <c:v>10</c:v>
                </c:pt>
                <c:pt idx="65">
                  <c:v>14</c:v>
                </c:pt>
                <c:pt idx="66">
                  <c:v>24</c:v>
                </c:pt>
                <c:pt idx="67">
                  <c:v>8</c:v>
                </c:pt>
                <c:pt idx="68">
                  <c:v>11</c:v>
                </c:pt>
                <c:pt idx="69">
                  <c:v>7</c:v>
                </c:pt>
                <c:pt idx="70">
                  <c:v>4</c:v>
                </c:pt>
                <c:pt idx="71">
                  <c:v>10</c:v>
                </c:pt>
                <c:pt idx="72">
                  <c:v>4</c:v>
                </c:pt>
                <c:pt idx="73">
                  <c:v>7</c:v>
                </c:pt>
                <c:pt idx="74">
                  <c:v>6</c:v>
                </c:pt>
                <c:pt idx="75">
                  <c:v>6</c:v>
                </c:pt>
                <c:pt idx="76">
                  <c:v>9</c:v>
                </c:pt>
                <c:pt idx="77">
                  <c:v>2</c:v>
                </c:pt>
                <c:pt idx="78">
                  <c:v>3</c:v>
                </c:pt>
                <c:pt idx="79">
                  <c:v>3</c:v>
                </c:pt>
                <c:pt idx="80">
                  <c:v>0</c:v>
                </c:pt>
                <c:pt idx="81">
                  <c:v>2</c:v>
                </c:pt>
                <c:pt idx="82">
                  <c:v>3</c:v>
                </c:pt>
                <c:pt idx="83">
                  <c:v>2</c:v>
                </c:pt>
                <c:pt idx="84">
                  <c:v>1</c:v>
                </c:pt>
                <c:pt idx="85">
                  <c:v>0</c:v>
                </c:pt>
                <c:pt idx="86">
                  <c:v>1</c:v>
                </c:pt>
                <c:pt idx="87">
                  <c:v>1</c:v>
                </c:pt>
                <c:pt idx="88">
                  <c:v>1</c:v>
                </c:pt>
                <c:pt idx="89">
                  <c:v>0</c:v>
                </c:pt>
                <c:pt idx="90">
                  <c:v>0</c:v>
                </c:pt>
                <c:pt idx="91">
                  <c:v>1</c:v>
                </c:pt>
                <c:pt idx="92">
                  <c:v>0</c:v>
                </c:pt>
                <c:pt idx="9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B01-45CF-9A49-DBC09511C521}"/>
            </c:ext>
          </c:extLst>
        </c:ser>
        <c:ser>
          <c:idx val="2"/>
          <c:order val="1"/>
          <c:tx>
            <c:strRef>
              <c:f>'piramide paraiba'!$D$14</c:f>
              <c:strCache>
                <c:ptCount val="1"/>
                <c:pt idx="0">
                  <c:v>Feminino</c:v>
                </c:pt>
              </c:strCache>
            </c:strRef>
          </c:tx>
          <c:spPr>
            <a:solidFill>
              <a:srgbClr val="C00000"/>
            </a:solidFill>
          </c:spPr>
          <c:val>
            <c:numRef>
              <c:f>'piramide paraiba'!$D$15:$D$108</c:f>
              <c:numCache>
                <c:formatCode>General</c:formatCode>
                <c:ptCount val="94"/>
                <c:pt idx="0">
                  <c:v>-16</c:v>
                </c:pt>
                <c:pt idx="1">
                  <c:v>-16</c:v>
                </c:pt>
                <c:pt idx="2">
                  <c:v>-18</c:v>
                </c:pt>
                <c:pt idx="3">
                  <c:v>-18</c:v>
                </c:pt>
                <c:pt idx="4">
                  <c:v>-24</c:v>
                </c:pt>
                <c:pt idx="5">
                  <c:v>-16</c:v>
                </c:pt>
                <c:pt idx="6">
                  <c:v>-22</c:v>
                </c:pt>
                <c:pt idx="7">
                  <c:v>-24</c:v>
                </c:pt>
                <c:pt idx="8">
                  <c:v>-27</c:v>
                </c:pt>
                <c:pt idx="9">
                  <c:v>-19</c:v>
                </c:pt>
                <c:pt idx="10">
                  <c:v>-29</c:v>
                </c:pt>
                <c:pt idx="11">
                  <c:v>-24</c:v>
                </c:pt>
                <c:pt idx="12">
                  <c:v>-30</c:v>
                </c:pt>
                <c:pt idx="13">
                  <c:v>-45</c:v>
                </c:pt>
                <c:pt idx="14">
                  <c:v>-32</c:v>
                </c:pt>
                <c:pt idx="15">
                  <c:v>-28</c:v>
                </c:pt>
                <c:pt idx="16">
                  <c:v>-43</c:v>
                </c:pt>
                <c:pt idx="17">
                  <c:v>-21</c:v>
                </c:pt>
                <c:pt idx="18">
                  <c:v>-25</c:v>
                </c:pt>
                <c:pt idx="19">
                  <c:v>-21</c:v>
                </c:pt>
                <c:pt idx="20">
                  <c:v>-27</c:v>
                </c:pt>
                <c:pt idx="21">
                  <c:v>-19</c:v>
                </c:pt>
                <c:pt idx="22">
                  <c:v>-16</c:v>
                </c:pt>
                <c:pt idx="23">
                  <c:v>-17</c:v>
                </c:pt>
                <c:pt idx="24">
                  <c:v>-27</c:v>
                </c:pt>
                <c:pt idx="25">
                  <c:v>-27</c:v>
                </c:pt>
                <c:pt idx="26">
                  <c:v>-17</c:v>
                </c:pt>
                <c:pt idx="27">
                  <c:v>-23</c:v>
                </c:pt>
                <c:pt idx="28">
                  <c:v>-26</c:v>
                </c:pt>
                <c:pt idx="29">
                  <c:v>-22</c:v>
                </c:pt>
                <c:pt idx="30">
                  <c:v>-20</c:v>
                </c:pt>
                <c:pt idx="31">
                  <c:v>-16</c:v>
                </c:pt>
                <c:pt idx="32">
                  <c:v>-13</c:v>
                </c:pt>
                <c:pt idx="33">
                  <c:v>-23</c:v>
                </c:pt>
                <c:pt idx="34">
                  <c:v>-13</c:v>
                </c:pt>
                <c:pt idx="35">
                  <c:v>-30</c:v>
                </c:pt>
                <c:pt idx="36">
                  <c:v>-19</c:v>
                </c:pt>
                <c:pt idx="37">
                  <c:v>-19</c:v>
                </c:pt>
                <c:pt idx="38">
                  <c:v>-17</c:v>
                </c:pt>
                <c:pt idx="39">
                  <c:v>-21</c:v>
                </c:pt>
                <c:pt idx="40">
                  <c:v>-28</c:v>
                </c:pt>
                <c:pt idx="41">
                  <c:v>-25</c:v>
                </c:pt>
                <c:pt idx="42">
                  <c:v>-16</c:v>
                </c:pt>
                <c:pt idx="43">
                  <c:v>-23</c:v>
                </c:pt>
                <c:pt idx="44">
                  <c:v>-14</c:v>
                </c:pt>
                <c:pt idx="45">
                  <c:v>-21</c:v>
                </c:pt>
                <c:pt idx="46">
                  <c:v>-31</c:v>
                </c:pt>
                <c:pt idx="47">
                  <c:v>-16</c:v>
                </c:pt>
                <c:pt idx="48">
                  <c:v>-14</c:v>
                </c:pt>
                <c:pt idx="49">
                  <c:v>-20</c:v>
                </c:pt>
                <c:pt idx="50">
                  <c:v>-28</c:v>
                </c:pt>
                <c:pt idx="51">
                  <c:v>-9</c:v>
                </c:pt>
                <c:pt idx="52">
                  <c:v>-19</c:v>
                </c:pt>
                <c:pt idx="53">
                  <c:v>-19</c:v>
                </c:pt>
                <c:pt idx="54">
                  <c:v>-19</c:v>
                </c:pt>
                <c:pt idx="55">
                  <c:v>-22</c:v>
                </c:pt>
                <c:pt idx="56">
                  <c:v>-11</c:v>
                </c:pt>
                <c:pt idx="57">
                  <c:v>-14</c:v>
                </c:pt>
                <c:pt idx="58">
                  <c:v>-19</c:v>
                </c:pt>
                <c:pt idx="59">
                  <c:v>-20</c:v>
                </c:pt>
                <c:pt idx="60">
                  <c:v>-17</c:v>
                </c:pt>
                <c:pt idx="61">
                  <c:v>-10</c:v>
                </c:pt>
                <c:pt idx="62">
                  <c:v>-13</c:v>
                </c:pt>
                <c:pt idx="63">
                  <c:v>-9</c:v>
                </c:pt>
                <c:pt idx="64">
                  <c:v>-8</c:v>
                </c:pt>
                <c:pt idx="65">
                  <c:v>-9</c:v>
                </c:pt>
                <c:pt idx="66">
                  <c:v>-9</c:v>
                </c:pt>
                <c:pt idx="67">
                  <c:v>-6</c:v>
                </c:pt>
                <c:pt idx="68">
                  <c:v>-11</c:v>
                </c:pt>
                <c:pt idx="69">
                  <c:v>-6</c:v>
                </c:pt>
                <c:pt idx="70">
                  <c:v>-10</c:v>
                </c:pt>
                <c:pt idx="71">
                  <c:v>-2</c:v>
                </c:pt>
                <c:pt idx="72">
                  <c:v>-4</c:v>
                </c:pt>
                <c:pt idx="73">
                  <c:v>-2</c:v>
                </c:pt>
                <c:pt idx="74">
                  <c:v>-4</c:v>
                </c:pt>
                <c:pt idx="75">
                  <c:v>-4</c:v>
                </c:pt>
                <c:pt idx="76">
                  <c:v>-6</c:v>
                </c:pt>
                <c:pt idx="77">
                  <c:v>0</c:v>
                </c:pt>
                <c:pt idx="78">
                  <c:v>0</c:v>
                </c:pt>
                <c:pt idx="79">
                  <c:v>-5</c:v>
                </c:pt>
                <c:pt idx="80">
                  <c:v>-3</c:v>
                </c:pt>
                <c:pt idx="81">
                  <c:v>-1</c:v>
                </c:pt>
                <c:pt idx="82">
                  <c:v>0</c:v>
                </c:pt>
                <c:pt idx="83">
                  <c:v>-1</c:v>
                </c:pt>
                <c:pt idx="84">
                  <c:v>-2</c:v>
                </c:pt>
                <c:pt idx="85">
                  <c:v>-2</c:v>
                </c:pt>
                <c:pt idx="86">
                  <c:v>0</c:v>
                </c:pt>
                <c:pt idx="87">
                  <c:v>0</c:v>
                </c:pt>
                <c:pt idx="88">
                  <c:v>-1</c:v>
                </c:pt>
                <c:pt idx="89">
                  <c:v>-1</c:v>
                </c:pt>
                <c:pt idx="90">
                  <c:v>-1</c:v>
                </c:pt>
                <c:pt idx="91">
                  <c:v>0</c:v>
                </c:pt>
                <c:pt idx="92">
                  <c:v>-2</c:v>
                </c:pt>
                <c:pt idx="9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B01-45CF-9A49-DBC09511C521}"/>
            </c:ext>
          </c:extLst>
        </c:ser>
        <c:gapWidth val="0"/>
        <c:overlap val="100"/>
        <c:axId val="103637760"/>
        <c:axId val="103639296"/>
      </c:barChart>
      <c:catAx>
        <c:axId val="103637760"/>
        <c:scaling>
          <c:orientation val="minMax"/>
        </c:scaling>
        <c:axPos val="l"/>
        <c:tickLblPos val="low"/>
        <c:crossAx val="103639296"/>
        <c:crosses val="autoZero"/>
        <c:auto val="1"/>
        <c:lblAlgn val="ctr"/>
        <c:lblOffset val="100"/>
      </c:catAx>
      <c:valAx>
        <c:axId val="103639296"/>
        <c:scaling>
          <c:orientation val="minMax"/>
        </c:scaling>
        <c:axPos val="b"/>
        <c:majorGridlines/>
        <c:numFmt formatCode="General" sourceLinked="1"/>
        <c:tickLblPos val="nextTo"/>
        <c:crossAx val="1036377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7989022460102075"/>
          <c:y val="0.85992783706345255"/>
          <c:w val="0.64443247863247899"/>
          <c:h val="0.10400595585997692"/>
        </c:manualLayout>
      </c:layout>
    </c:legend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pt-BR"/>
  <c:chart>
    <c:autoTitleDeleted val="1"/>
    <c:plotArea>
      <c:layout>
        <c:manualLayout>
          <c:layoutTarget val="inner"/>
          <c:xMode val="edge"/>
          <c:yMode val="edge"/>
          <c:x val="3.9445217862618731E-2"/>
          <c:y val="2.6444059637773496E-2"/>
          <c:w val="0.92082356042128399"/>
          <c:h val="0.73658796296296236"/>
        </c:manualLayout>
      </c:layout>
      <c:barChart>
        <c:barDir val="bar"/>
        <c:grouping val="clustered"/>
        <c:ser>
          <c:idx val="1"/>
          <c:order val="0"/>
          <c:tx>
            <c:strRef>
              <c:f>'piramide piauí'!$D$12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rgbClr val="002060"/>
            </a:solidFill>
          </c:spPr>
          <c:val>
            <c:numRef>
              <c:f>'piramide piauí'!$D$13:$D$108</c:f>
              <c:numCache>
                <c:formatCode>General</c:formatCode>
                <c:ptCount val="96"/>
                <c:pt idx="0">
                  <c:v>9</c:v>
                </c:pt>
                <c:pt idx="1">
                  <c:v>15</c:v>
                </c:pt>
                <c:pt idx="2">
                  <c:v>18</c:v>
                </c:pt>
                <c:pt idx="3">
                  <c:v>27</c:v>
                </c:pt>
                <c:pt idx="4">
                  <c:v>33</c:v>
                </c:pt>
                <c:pt idx="5">
                  <c:v>24</c:v>
                </c:pt>
                <c:pt idx="6">
                  <c:v>20</c:v>
                </c:pt>
                <c:pt idx="7">
                  <c:v>38</c:v>
                </c:pt>
                <c:pt idx="8">
                  <c:v>31</c:v>
                </c:pt>
                <c:pt idx="9">
                  <c:v>35</c:v>
                </c:pt>
                <c:pt idx="10">
                  <c:v>45</c:v>
                </c:pt>
                <c:pt idx="11">
                  <c:v>42</c:v>
                </c:pt>
                <c:pt idx="12">
                  <c:v>37</c:v>
                </c:pt>
                <c:pt idx="13">
                  <c:v>34</c:v>
                </c:pt>
                <c:pt idx="14">
                  <c:v>36</c:v>
                </c:pt>
                <c:pt idx="15">
                  <c:v>32</c:v>
                </c:pt>
                <c:pt idx="16">
                  <c:v>31</c:v>
                </c:pt>
                <c:pt idx="17">
                  <c:v>42</c:v>
                </c:pt>
                <c:pt idx="18">
                  <c:v>40</c:v>
                </c:pt>
                <c:pt idx="19">
                  <c:v>36</c:v>
                </c:pt>
                <c:pt idx="20">
                  <c:v>36</c:v>
                </c:pt>
                <c:pt idx="21">
                  <c:v>22</c:v>
                </c:pt>
                <c:pt idx="22">
                  <c:v>18</c:v>
                </c:pt>
                <c:pt idx="23">
                  <c:v>26</c:v>
                </c:pt>
                <c:pt idx="24">
                  <c:v>31</c:v>
                </c:pt>
                <c:pt idx="25">
                  <c:v>26</c:v>
                </c:pt>
                <c:pt idx="26">
                  <c:v>25</c:v>
                </c:pt>
                <c:pt idx="27">
                  <c:v>25</c:v>
                </c:pt>
                <c:pt idx="28">
                  <c:v>27</c:v>
                </c:pt>
                <c:pt idx="29">
                  <c:v>22</c:v>
                </c:pt>
                <c:pt idx="30">
                  <c:v>22</c:v>
                </c:pt>
                <c:pt idx="31">
                  <c:v>19</c:v>
                </c:pt>
                <c:pt idx="32">
                  <c:v>23</c:v>
                </c:pt>
                <c:pt idx="33">
                  <c:v>22</c:v>
                </c:pt>
                <c:pt idx="34">
                  <c:v>26</c:v>
                </c:pt>
                <c:pt idx="35">
                  <c:v>30</c:v>
                </c:pt>
                <c:pt idx="36">
                  <c:v>25</c:v>
                </c:pt>
                <c:pt idx="37">
                  <c:v>32</c:v>
                </c:pt>
                <c:pt idx="38">
                  <c:v>23</c:v>
                </c:pt>
                <c:pt idx="39">
                  <c:v>17</c:v>
                </c:pt>
                <c:pt idx="40">
                  <c:v>26</c:v>
                </c:pt>
                <c:pt idx="41">
                  <c:v>23</c:v>
                </c:pt>
                <c:pt idx="42">
                  <c:v>24</c:v>
                </c:pt>
                <c:pt idx="43">
                  <c:v>17</c:v>
                </c:pt>
                <c:pt idx="44">
                  <c:v>20</c:v>
                </c:pt>
                <c:pt idx="45">
                  <c:v>27</c:v>
                </c:pt>
                <c:pt idx="46">
                  <c:v>29</c:v>
                </c:pt>
                <c:pt idx="47">
                  <c:v>24</c:v>
                </c:pt>
                <c:pt idx="48">
                  <c:v>30</c:v>
                </c:pt>
                <c:pt idx="49">
                  <c:v>38</c:v>
                </c:pt>
                <c:pt idx="50">
                  <c:v>27</c:v>
                </c:pt>
                <c:pt idx="51">
                  <c:v>19</c:v>
                </c:pt>
                <c:pt idx="52">
                  <c:v>28</c:v>
                </c:pt>
                <c:pt idx="53">
                  <c:v>33</c:v>
                </c:pt>
                <c:pt idx="54">
                  <c:v>19</c:v>
                </c:pt>
                <c:pt idx="55">
                  <c:v>19</c:v>
                </c:pt>
                <c:pt idx="56">
                  <c:v>18</c:v>
                </c:pt>
                <c:pt idx="57">
                  <c:v>15</c:v>
                </c:pt>
                <c:pt idx="58">
                  <c:v>23</c:v>
                </c:pt>
                <c:pt idx="59">
                  <c:v>21</c:v>
                </c:pt>
                <c:pt idx="60">
                  <c:v>19</c:v>
                </c:pt>
                <c:pt idx="61">
                  <c:v>11</c:v>
                </c:pt>
                <c:pt idx="62">
                  <c:v>14</c:v>
                </c:pt>
                <c:pt idx="63">
                  <c:v>21</c:v>
                </c:pt>
                <c:pt idx="64">
                  <c:v>19</c:v>
                </c:pt>
                <c:pt idx="65">
                  <c:v>14</c:v>
                </c:pt>
                <c:pt idx="66">
                  <c:v>14</c:v>
                </c:pt>
                <c:pt idx="67">
                  <c:v>12</c:v>
                </c:pt>
                <c:pt idx="68">
                  <c:v>18</c:v>
                </c:pt>
                <c:pt idx="69">
                  <c:v>8</c:v>
                </c:pt>
                <c:pt idx="70">
                  <c:v>7</c:v>
                </c:pt>
                <c:pt idx="71">
                  <c:v>10</c:v>
                </c:pt>
                <c:pt idx="72">
                  <c:v>7</c:v>
                </c:pt>
                <c:pt idx="73">
                  <c:v>12</c:v>
                </c:pt>
                <c:pt idx="74">
                  <c:v>3</c:v>
                </c:pt>
                <c:pt idx="75">
                  <c:v>7</c:v>
                </c:pt>
                <c:pt idx="76">
                  <c:v>6</c:v>
                </c:pt>
                <c:pt idx="77">
                  <c:v>5</c:v>
                </c:pt>
                <c:pt idx="78">
                  <c:v>9</c:v>
                </c:pt>
                <c:pt idx="79">
                  <c:v>4</c:v>
                </c:pt>
                <c:pt idx="80">
                  <c:v>2</c:v>
                </c:pt>
                <c:pt idx="81">
                  <c:v>4</c:v>
                </c:pt>
                <c:pt idx="82">
                  <c:v>2</c:v>
                </c:pt>
                <c:pt idx="83">
                  <c:v>5</c:v>
                </c:pt>
                <c:pt idx="84">
                  <c:v>3</c:v>
                </c:pt>
                <c:pt idx="85">
                  <c:v>0</c:v>
                </c:pt>
                <c:pt idx="86">
                  <c:v>1</c:v>
                </c:pt>
                <c:pt idx="87">
                  <c:v>3</c:v>
                </c:pt>
                <c:pt idx="88">
                  <c:v>2</c:v>
                </c:pt>
                <c:pt idx="89">
                  <c:v>0</c:v>
                </c:pt>
                <c:pt idx="90">
                  <c:v>1</c:v>
                </c:pt>
                <c:pt idx="91">
                  <c:v>0</c:v>
                </c:pt>
                <c:pt idx="92">
                  <c:v>2</c:v>
                </c:pt>
                <c:pt idx="93">
                  <c:v>1</c:v>
                </c:pt>
                <c:pt idx="94">
                  <c:v>1</c:v>
                </c:pt>
                <c:pt idx="9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E6-4AE3-A3BC-7423E64547B8}"/>
            </c:ext>
          </c:extLst>
        </c:ser>
        <c:ser>
          <c:idx val="2"/>
          <c:order val="1"/>
          <c:tx>
            <c:strRef>
              <c:f>'piramide piauí'!$E$12</c:f>
              <c:strCache>
                <c:ptCount val="1"/>
                <c:pt idx="0">
                  <c:v>Feminino</c:v>
                </c:pt>
              </c:strCache>
            </c:strRef>
          </c:tx>
          <c:spPr>
            <a:solidFill>
              <a:srgbClr val="C00000"/>
            </a:solidFill>
          </c:spPr>
          <c:val>
            <c:numRef>
              <c:f>'piramide piauí'!$E$13:$E$108</c:f>
              <c:numCache>
                <c:formatCode>General</c:formatCode>
                <c:ptCount val="96"/>
                <c:pt idx="0">
                  <c:v>-12</c:v>
                </c:pt>
                <c:pt idx="1">
                  <c:v>-9</c:v>
                </c:pt>
                <c:pt idx="2">
                  <c:v>-30</c:v>
                </c:pt>
                <c:pt idx="3">
                  <c:v>-23</c:v>
                </c:pt>
                <c:pt idx="4">
                  <c:v>-14</c:v>
                </c:pt>
                <c:pt idx="5">
                  <c:v>-32</c:v>
                </c:pt>
                <c:pt idx="6">
                  <c:v>-20</c:v>
                </c:pt>
                <c:pt idx="7">
                  <c:v>-28</c:v>
                </c:pt>
                <c:pt idx="8">
                  <c:v>-23</c:v>
                </c:pt>
                <c:pt idx="9">
                  <c:v>-40</c:v>
                </c:pt>
                <c:pt idx="10">
                  <c:v>-27</c:v>
                </c:pt>
                <c:pt idx="11">
                  <c:v>-27</c:v>
                </c:pt>
                <c:pt idx="12">
                  <c:v>-37</c:v>
                </c:pt>
                <c:pt idx="13">
                  <c:v>-31</c:v>
                </c:pt>
                <c:pt idx="14">
                  <c:v>-43</c:v>
                </c:pt>
                <c:pt idx="15">
                  <c:v>-37</c:v>
                </c:pt>
                <c:pt idx="16">
                  <c:v>-50</c:v>
                </c:pt>
                <c:pt idx="17">
                  <c:v>-19</c:v>
                </c:pt>
                <c:pt idx="18">
                  <c:v>-32</c:v>
                </c:pt>
                <c:pt idx="19">
                  <c:v>-23</c:v>
                </c:pt>
                <c:pt idx="20">
                  <c:v>-32</c:v>
                </c:pt>
                <c:pt idx="21">
                  <c:v>-28</c:v>
                </c:pt>
                <c:pt idx="22">
                  <c:v>-18</c:v>
                </c:pt>
                <c:pt idx="23">
                  <c:v>-20</c:v>
                </c:pt>
                <c:pt idx="24">
                  <c:v>-26</c:v>
                </c:pt>
                <c:pt idx="25">
                  <c:v>-25</c:v>
                </c:pt>
                <c:pt idx="26">
                  <c:v>-24</c:v>
                </c:pt>
                <c:pt idx="27">
                  <c:v>-30</c:v>
                </c:pt>
                <c:pt idx="28">
                  <c:v>-21</c:v>
                </c:pt>
                <c:pt idx="29">
                  <c:v>-27</c:v>
                </c:pt>
                <c:pt idx="30">
                  <c:v>-32</c:v>
                </c:pt>
                <c:pt idx="31">
                  <c:v>-32</c:v>
                </c:pt>
                <c:pt idx="32">
                  <c:v>-22</c:v>
                </c:pt>
                <c:pt idx="33">
                  <c:v>-31</c:v>
                </c:pt>
                <c:pt idx="34">
                  <c:v>-21</c:v>
                </c:pt>
                <c:pt idx="35">
                  <c:v>-33</c:v>
                </c:pt>
                <c:pt idx="36">
                  <c:v>-25</c:v>
                </c:pt>
                <c:pt idx="37">
                  <c:v>-29</c:v>
                </c:pt>
                <c:pt idx="38">
                  <c:v>-34</c:v>
                </c:pt>
                <c:pt idx="39">
                  <c:v>-23</c:v>
                </c:pt>
                <c:pt idx="40">
                  <c:v>-28</c:v>
                </c:pt>
                <c:pt idx="41">
                  <c:v>-17</c:v>
                </c:pt>
                <c:pt idx="42">
                  <c:v>-24</c:v>
                </c:pt>
                <c:pt idx="43">
                  <c:v>-23</c:v>
                </c:pt>
                <c:pt idx="44">
                  <c:v>-24</c:v>
                </c:pt>
                <c:pt idx="45">
                  <c:v>-19</c:v>
                </c:pt>
                <c:pt idx="46">
                  <c:v>-18</c:v>
                </c:pt>
                <c:pt idx="47">
                  <c:v>-27</c:v>
                </c:pt>
                <c:pt idx="48">
                  <c:v>-22</c:v>
                </c:pt>
                <c:pt idx="49">
                  <c:v>-33</c:v>
                </c:pt>
                <c:pt idx="50">
                  <c:v>-19</c:v>
                </c:pt>
                <c:pt idx="51">
                  <c:v>-25</c:v>
                </c:pt>
                <c:pt idx="52">
                  <c:v>-20</c:v>
                </c:pt>
                <c:pt idx="53">
                  <c:v>-28</c:v>
                </c:pt>
                <c:pt idx="54">
                  <c:v>-28</c:v>
                </c:pt>
                <c:pt idx="55">
                  <c:v>-33</c:v>
                </c:pt>
                <c:pt idx="56">
                  <c:v>-19</c:v>
                </c:pt>
                <c:pt idx="57">
                  <c:v>-20</c:v>
                </c:pt>
                <c:pt idx="58">
                  <c:v>-21</c:v>
                </c:pt>
                <c:pt idx="59">
                  <c:v>-21</c:v>
                </c:pt>
                <c:pt idx="60">
                  <c:v>-15</c:v>
                </c:pt>
                <c:pt idx="61">
                  <c:v>-10</c:v>
                </c:pt>
                <c:pt idx="62">
                  <c:v>-13</c:v>
                </c:pt>
                <c:pt idx="63">
                  <c:v>-13</c:v>
                </c:pt>
                <c:pt idx="64">
                  <c:v>-16</c:v>
                </c:pt>
                <c:pt idx="65">
                  <c:v>-25</c:v>
                </c:pt>
                <c:pt idx="66">
                  <c:v>-16</c:v>
                </c:pt>
                <c:pt idx="67">
                  <c:v>-9</c:v>
                </c:pt>
                <c:pt idx="68">
                  <c:v>-12</c:v>
                </c:pt>
                <c:pt idx="69">
                  <c:v>-7</c:v>
                </c:pt>
                <c:pt idx="70">
                  <c:v>-13</c:v>
                </c:pt>
                <c:pt idx="71">
                  <c:v>-5</c:v>
                </c:pt>
                <c:pt idx="72">
                  <c:v>-7</c:v>
                </c:pt>
                <c:pt idx="73">
                  <c:v>-11</c:v>
                </c:pt>
                <c:pt idx="74">
                  <c:v>-7</c:v>
                </c:pt>
                <c:pt idx="75">
                  <c:v>-3</c:v>
                </c:pt>
                <c:pt idx="76">
                  <c:v>-5</c:v>
                </c:pt>
                <c:pt idx="77">
                  <c:v>-6</c:v>
                </c:pt>
                <c:pt idx="78">
                  <c:v>-5</c:v>
                </c:pt>
                <c:pt idx="79">
                  <c:v>-3</c:v>
                </c:pt>
                <c:pt idx="80">
                  <c:v>-4</c:v>
                </c:pt>
                <c:pt idx="81">
                  <c:v>-3</c:v>
                </c:pt>
                <c:pt idx="82">
                  <c:v>0</c:v>
                </c:pt>
                <c:pt idx="83">
                  <c:v>0</c:v>
                </c:pt>
                <c:pt idx="84">
                  <c:v>-1</c:v>
                </c:pt>
                <c:pt idx="85">
                  <c:v>-2</c:v>
                </c:pt>
                <c:pt idx="86">
                  <c:v>-3</c:v>
                </c:pt>
                <c:pt idx="87">
                  <c:v>-2</c:v>
                </c:pt>
                <c:pt idx="88">
                  <c:v>0</c:v>
                </c:pt>
                <c:pt idx="89">
                  <c:v>-3</c:v>
                </c:pt>
                <c:pt idx="90">
                  <c:v>-2</c:v>
                </c:pt>
                <c:pt idx="91">
                  <c:v>-1</c:v>
                </c:pt>
                <c:pt idx="92">
                  <c:v>-2</c:v>
                </c:pt>
                <c:pt idx="93">
                  <c:v>0</c:v>
                </c:pt>
                <c:pt idx="94">
                  <c:v>-1</c:v>
                </c:pt>
                <c:pt idx="95">
                  <c:v>-1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E6-4AE3-A3BC-7423E64547B8}"/>
            </c:ext>
          </c:extLst>
        </c:ser>
        <c:gapWidth val="0"/>
        <c:overlap val="100"/>
        <c:axId val="103547648"/>
        <c:axId val="103549184"/>
      </c:barChart>
      <c:catAx>
        <c:axId val="103547648"/>
        <c:scaling>
          <c:orientation val="minMax"/>
        </c:scaling>
        <c:axPos val="l"/>
        <c:majorTickMark val="none"/>
        <c:tickLblPos val="low"/>
        <c:crossAx val="103549184"/>
        <c:crosses val="autoZero"/>
        <c:auto val="1"/>
        <c:lblAlgn val="ctr"/>
        <c:lblOffset val="100"/>
      </c:catAx>
      <c:valAx>
        <c:axId val="103549184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103547648"/>
        <c:crosses val="autoZero"/>
        <c:crossBetween val="between"/>
      </c:valAx>
    </c:plotArea>
    <c:legend>
      <c:legendPos val="b"/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17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934" y="4717415"/>
            <a:ext cx="4982633" cy="44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83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17" y="943483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1531F93-B8BA-4ACD-9F06-D4283B10E25A}" type="slidenum">
              <a:rPr lang="en-US" altLang="en-US"/>
              <a:pPr/>
              <a:t>‹nº›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400825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ＭＳ Ｐゴシック" pitchFamily="1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B3705D2-29FF-43E9-8AA1-5C711AD3E149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59686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31F93-B8BA-4ACD-9F06-D4283B10E25A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B3705D2-29FF-43E9-8AA1-5C711AD3E149}" type="slidenum">
              <a:rPr lang="en-US" altLang="en-US" sz="1200"/>
              <a:pPr/>
              <a:t>19</a:t>
            </a:fld>
            <a:endParaRPr lang="en-US" altLang="en-US" sz="120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1703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2190301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13329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749924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603338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6297555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86378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29003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59686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1157525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5614858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765393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5317165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B3705D2-29FF-43E9-8AA1-5C711AD3E149}" type="slidenum">
              <a:rPr lang="en-US" altLang="en-US" sz="1200"/>
              <a:pPr/>
              <a:t>31</a:t>
            </a:fld>
            <a:endParaRPr lang="en-US" altLang="en-US" sz="120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B3705D2-29FF-43E9-8AA1-5C711AD3E149}" type="slidenum">
              <a:rPr lang="en-US" altLang="en-US" sz="1200"/>
              <a:pPr/>
              <a:t>33</a:t>
            </a:fld>
            <a:endParaRPr lang="en-US" altLang="en-US" sz="120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596867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B3705D2-29FF-43E9-8AA1-5C711AD3E149}" type="slidenum">
              <a:rPr lang="en-US" altLang="en-US" sz="1200"/>
              <a:pPr/>
              <a:t>35</a:t>
            </a:fld>
            <a:endParaRPr lang="en-US" altLang="en-US" sz="120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59686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124131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B3705D2-29FF-43E9-8AA1-5C711AD3E149}" type="slidenum">
              <a:rPr lang="en-US" altLang="en-US" sz="1200"/>
              <a:pPr/>
              <a:t>4</a:t>
            </a:fld>
            <a:endParaRPr lang="en-US" altLang="en-US" sz="120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59686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59686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B3705D2-29FF-43E9-8AA1-5C711AD3E149}" type="slidenum">
              <a:rPr lang="en-US" altLang="en-US" sz="1200"/>
              <a:pPr/>
              <a:t>8</a:t>
            </a:fld>
            <a:endParaRPr lang="en-US" altLang="en-US" sz="120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E0C443-CB4F-49C1-B5CB-520BD95E4A46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596867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B3705D2-29FF-43E9-8AA1-5C711AD3E149}" type="slidenum">
              <a:rPr lang="en-US" altLang="en-US" sz="1200"/>
              <a:pPr/>
              <a:t>13</a:t>
            </a:fld>
            <a:endParaRPr lang="en-US" altLang="en-US" sz="120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969285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358775"/>
            <a:ext cx="7772400" cy="838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" y="1438275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159655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ide1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3307"/>
          <a:stretch/>
        </p:blipFill>
        <p:spPr bwMode="auto">
          <a:xfrm>
            <a:off x="0" y="1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033347"/>
            <a:ext cx="1800200" cy="669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9pPr>
    </p:titleStyle>
    <p:bodyStyle>
      <a:lvl1pPr marL="195263" indent="-195263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76263" indent="-190500" algn="l" rtl="0" eaLnBrk="1" fontAlgn="base" hangingPunct="1">
        <a:spcBef>
          <a:spcPct val="20000"/>
        </a:spcBef>
        <a:spcAft>
          <a:spcPct val="0"/>
        </a:spcAft>
        <a:buChar char="-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60438" indent="-193675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9538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79863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5583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1303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17023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27438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da.org.br/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da.org.br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1223963" y="4495800"/>
            <a:ext cx="6400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20000"/>
              </a:spcAft>
            </a:pPr>
            <a:endParaRPr lang="en-US" altLang="en-US" sz="32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7936024" y="12195"/>
            <a:ext cx="1207976" cy="3690952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220124" y="-3981"/>
            <a:ext cx="808260" cy="3710603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4104156" y="6146140"/>
            <a:ext cx="4770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1600" b="1" dirty="0">
                <a:solidFill>
                  <a:srgbClr val="1F3562"/>
                </a:solidFill>
              </a:rPr>
              <a:t>Rodrigo Dias, M.Sc.</a:t>
            </a:r>
          </a:p>
          <a:p>
            <a:pPr algn="r"/>
            <a:r>
              <a:rPr lang="pt-BR" sz="1200" b="1" dirty="0">
                <a:solidFill>
                  <a:srgbClr val="1F3562"/>
                </a:solidFill>
              </a:rPr>
              <a:t>Consultor em Monitoramento e Avaliação </a:t>
            </a: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323528" y="4149080"/>
            <a:ext cx="857903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pt-BR" altLang="en-US" sz="3200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Apoio em M&amp;A aos Projetos FIDA:</a:t>
            </a:r>
          </a:p>
          <a:p>
            <a:pPr lvl="1"/>
            <a:r>
              <a:rPr lang="pt-BR" altLang="en-US" sz="1800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Gestão e Avaliação de Impactos</a:t>
            </a:r>
          </a:p>
          <a:p>
            <a:pPr lvl="1"/>
            <a:r>
              <a:rPr lang="pt-BR" altLang="en-US" sz="1800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Sistema de M&amp;A do FIDA</a:t>
            </a:r>
          </a:p>
          <a:p>
            <a:pPr lvl="1"/>
            <a:r>
              <a:rPr lang="pt-BR" altLang="en-US" sz="1800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Avanços e Desafios</a:t>
            </a:r>
            <a:endParaRPr lang="en-US" altLang="en-US" sz="1800" b="1" kern="0" dirty="0">
              <a:solidFill>
                <a:srgbClr val="1F3562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tangolo 13"/>
          <p:cNvSpPr/>
          <p:nvPr/>
        </p:nvSpPr>
        <p:spPr bwMode="auto">
          <a:xfrm>
            <a:off x="0" y="0"/>
            <a:ext cx="9144000" cy="3717032"/>
          </a:xfrm>
          <a:prstGeom prst="rect">
            <a:avLst/>
          </a:prstGeom>
          <a:solidFill>
            <a:srgbClr val="14246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1026" name="Picture 2" descr="C:\Users\r.sayedkhan\Desktop\3597.jpg"/>
          <p:cNvPicPr>
            <a:picLocks noChangeAspect="1" noChangeArrowheads="1"/>
          </p:cNvPicPr>
          <p:nvPr/>
        </p:nvPicPr>
        <p:blipFill>
          <a:blip r:embed="rId3"/>
          <a:srcRect t="5022"/>
          <a:stretch>
            <a:fillRect/>
          </a:stretch>
        </p:blipFill>
        <p:spPr bwMode="auto">
          <a:xfrm>
            <a:off x="3230343" y="0"/>
            <a:ext cx="5913657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90558555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ta para baixo 11"/>
          <p:cNvSpPr/>
          <p:nvPr/>
        </p:nvSpPr>
        <p:spPr bwMode="auto">
          <a:xfrm>
            <a:off x="3419872" y="2348880"/>
            <a:ext cx="2232248" cy="792088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3" name="Retângulo 12"/>
          <p:cNvSpPr/>
          <p:nvPr/>
        </p:nvSpPr>
        <p:spPr bwMode="auto">
          <a:xfrm>
            <a:off x="4716016" y="3356992"/>
            <a:ext cx="4176464" cy="11521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pt-BR" sz="1600" b="1" dirty="0">
                <a:latin typeface="Arial" charset="0"/>
                <a:ea typeface="ＭＳ Ｐゴシック" pitchFamily="1" charset="-128"/>
                <a:cs typeface="ＭＳ Ｐゴシック" pitchFamily="1" charset="-128"/>
              </a:rPr>
              <a:t>Revisão dos Marcos Lógicos dos Projetos FIDA: </a:t>
            </a:r>
            <a:r>
              <a:rPr kumimoji="0" lang="pt-BR" sz="1600" i="0" u="none" strike="noStrike" cap="none" normalizeH="0" baseline="0" dirty="0">
                <a:ln>
                  <a:noFill/>
                </a:ln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Reuniões técnicas</a:t>
            </a:r>
            <a:r>
              <a:rPr kumimoji="0" lang="pt-BR" sz="1600" i="0" u="none" strike="noStrike" cap="none" normalizeH="0" dirty="0">
                <a:ln>
                  <a:noFill/>
                </a:ln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com diversos profissionais dos Projetos</a:t>
            </a:r>
            <a:endParaRPr kumimoji="0" lang="pt-BR" sz="1200" i="0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6" name="Retângulo 5"/>
          <p:cNvSpPr/>
          <p:nvPr/>
        </p:nvSpPr>
        <p:spPr bwMode="auto">
          <a:xfrm>
            <a:off x="179512" y="3356992"/>
            <a:ext cx="4176464" cy="11521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600" b="1" i="0" u="none" strike="noStrike" cap="none" normalizeH="0" baseline="0" dirty="0">
                <a:ln>
                  <a:noFill/>
                </a:ln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Capacitações para operar o sistema de M&amp;A do FIDA</a:t>
            </a:r>
            <a:endParaRPr kumimoji="0" lang="pt-BR" sz="1200" b="1" i="0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45057" name="Picture 1" descr="C:\Users\Rodrigo\Documents\My Screen Captures\2016_04_produto_V1.docx - Microsoft Word.jpg"/>
          <p:cNvPicPr>
            <a:picLocks noChangeAspect="1" noChangeArrowheads="1"/>
          </p:cNvPicPr>
          <p:nvPr/>
        </p:nvPicPr>
        <p:blipFill>
          <a:blip r:embed="rId2"/>
          <a:srcRect t="1876" r="2381" b="5887"/>
          <a:stretch>
            <a:fillRect/>
          </a:stretch>
        </p:blipFill>
        <p:spPr bwMode="auto">
          <a:xfrm>
            <a:off x="1187624" y="4365104"/>
            <a:ext cx="1835696" cy="1052167"/>
          </a:xfrm>
          <a:prstGeom prst="rect">
            <a:avLst/>
          </a:prstGeom>
          <a:noFill/>
        </p:spPr>
      </p:pic>
      <p:sp>
        <p:nvSpPr>
          <p:cNvPr id="9" name="CaixaDeTexto 8"/>
          <p:cNvSpPr txBox="1"/>
          <p:nvPr/>
        </p:nvSpPr>
        <p:spPr>
          <a:xfrm>
            <a:off x="3959724" y="2420888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chemeClr val="bg1"/>
                </a:solidFill>
              </a:rPr>
              <a:t>Resultados</a:t>
            </a:r>
          </a:p>
        </p:txBody>
      </p:sp>
      <p:sp>
        <p:nvSpPr>
          <p:cNvPr id="15" name="Retângulo 14"/>
          <p:cNvSpPr/>
          <p:nvPr/>
        </p:nvSpPr>
        <p:spPr bwMode="auto">
          <a:xfrm>
            <a:off x="5796136" y="4365104"/>
            <a:ext cx="2160240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5</a:t>
            </a:r>
            <a:r>
              <a:rPr kumimoji="0" lang="pt-BR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Marcos Lógicos revisados</a:t>
            </a:r>
            <a:endParaRPr kumimoji="0" lang="pt-B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6" name="Retângulo 15"/>
          <p:cNvSpPr/>
          <p:nvPr/>
        </p:nvSpPr>
        <p:spPr bwMode="auto">
          <a:xfrm>
            <a:off x="2483768" y="1268760"/>
            <a:ext cx="4176464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Apoio técnico presencial</a:t>
            </a:r>
            <a:endParaRPr kumimoji="0" lang="pt-BR" sz="1400" b="1" i="0" u="none" strike="noStrike" cap="none" normalizeH="0" baseline="0" dirty="0">
              <a:ln>
                <a:noFill/>
              </a:ln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Marco Lógico: Importante ferramenta para medir os avanços físicos dos Projetos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6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Resultados: </a:t>
            </a:r>
          </a:p>
          <a:p>
            <a:r>
              <a:rPr lang="pt-BR" b="1" dirty="0">
                <a:solidFill>
                  <a:schemeClr val="bg1"/>
                </a:solidFill>
              </a:rPr>
              <a:t>Previsão de mensurar maior nº de indicadores em 2017 </a:t>
            </a:r>
          </a:p>
        </p:txBody>
      </p:sp>
      <p:pic>
        <p:nvPicPr>
          <p:cNvPr id="24577" name="Picture 1" descr="C:\Users\Rodrigo\Documents\My Screen Captures\Semaforo - Google Chrome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7283" y="1196752"/>
            <a:ext cx="4976717" cy="5661248"/>
          </a:xfrm>
          <a:prstGeom prst="rect">
            <a:avLst/>
          </a:prstGeom>
          <a:noFill/>
        </p:spPr>
      </p:pic>
      <p:pic>
        <p:nvPicPr>
          <p:cNvPr id="24578" name="Picture 2" descr="C:\Users\Rodrigo\Documents\My Screen Captures\Semaforo - Google Chrome_4.jpg"/>
          <p:cNvPicPr>
            <a:picLocks noChangeAspect="1" noChangeArrowheads="1"/>
          </p:cNvPicPr>
          <p:nvPr/>
        </p:nvPicPr>
        <p:blipFill>
          <a:blip r:embed="rId3"/>
          <a:srcRect l="11746" r="11904"/>
          <a:stretch>
            <a:fillRect/>
          </a:stretch>
        </p:blipFill>
        <p:spPr bwMode="auto">
          <a:xfrm>
            <a:off x="179512" y="1484784"/>
            <a:ext cx="3744416" cy="920315"/>
          </a:xfrm>
          <a:prstGeom prst="rect">
            <a:avLst/>
          </a:prstGeom>
          <a:noFill/>
        </p:spPr>
      </p:pic>
      <p:sp>
        <p:nvSpPr>
          <p:cNvPr id="7" name="Retângulo 6"/>
          <p:cNvSpPr/>
          <p:nvPr/>
        </p:nvSpPr>
        <p:spPr bwMode="auto">
          <a:xfrm>
            <a:off x="179512" y="3933056"/>
            <a:ext cx="3672408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Exemplo</a:t>
            </a:r>
            <a:r>
              <a:rPr kumimoji="0" lang="pt-BR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de Marco Lógico com metas definidas para 2017</a:t>
            </a:r>
            <a:endParaRPr kumimoji="0" lang="pt-B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Resultado: Marco Lógico x Plano Operativo Anual (POA)</a:t>
            </a:r>
          </a:p>
        </p:txBody>
      </p:sp>
      <p:pic>
        <p:nvPicPr>
          <p:cNvPr id="52226" name="Picture 2" descr="C:\Users\Rodrigo\Documents\My Screen Captures\Microsoft Excel - POA Dom TAvora 2016 codificado versão preliminar.xls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96" y="1760910"/>
            <a:ext cx="5991527" cy="3456383"/>
          </a:xfrm>
          <a:prstGeom prst="rect">
            <a:avLst/>
          </a:prstGeom>
          <a:noFill/>
        </p:spPr>
      </p:pic>
      <p:pic>
        <p:nvPicPr>
          <p:cNvPr id="52227" name="Picture 3" descr="C:\Users\Rodrigo\Documents\My Screen Captures\Microsoft Excel - 2016_09_08_Dom_Tavora_Marco_Lógico.xlsx_3.jpg"/>
          <p:cNvPicPr>
            <a:picLocks noChangeAspect="1" noChangeArrowheads="1"/>
          </p:cNvPicPr>
          <p:nvPr/>
        </p:nvPicPr>
        <p:blipFill>
          <a:blip r:embed="rId3"/>
          <a:srcRect r="-555"/>
          <a:stretch>
            <a:fillRect/>
          </a:stretch>
        </p:blipFill>
        <p:spPr bwMode="auto">
          <a:xfrm>
            <a:off x="2714956" y="2048941"/>
            <a:ext cx="6429044" cy="3252267"/>
          </a:xfrm>
          <a:prstGeom prst="rect">
            <a:avLst/>
          </a:prstGeom>
          <a:noFill/>
        </p:spPr>
      </p:pic>
      <p:cxnSp>
        <p:nvCxnSpPr>
          <p:cNvPr id="9" name="Conector de seta reta 8"/>
          <p:cNvCxnSpPr/>
          <p:nvPr/>
        </p:nvCxnSpPr>
        <p:spPr bwMode="auto">
          <a:xfrm flipV="1">
            <a:off x="1187624" y="2204864"/>
            <a:ext cx="2304256" cy="14401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Conector de seta reta 9"/>
          <p:cNvCxnSpPr/>
          <p:nvPr/>
        </p:nvCxnSpPr>
        <p:spPr bwMode="auto">
          <a:xfrm>
            <a:off x="1187624" y="3140968"/>
            <a:ext cx="2304256" cy="194421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Conector de seta reta 13"/>
          <p:cNvCxnSpPr/>
          <p:nvPr/>
        </p:nvCxnSpPr>
        <p:spPr bwMode="auto">
          <a:xfrm flipV="1">
            <a:off x="1187624" y="3140968"/>
            <a:ext cx="2304256" cy="100811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Conector de seta reta 16"/>
          <p:cNvCxnSpPr/>
          <p:nvPr/>
        </p:nvCxnSpPr>
        <p:spPr bwMode="auto">
          <a:xfrm>
            <a:off x="1187624" y="4149080"/>
            <a:ext cx="2232248" cy="50405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Retângulo 19"/>
          <p:cNvSpPr/>
          <p:nvPr/>
        </p:nvSpPr>
        <p:spPr bwMode="auto">
          <a:xfrm>
            <a:off x="35496" y="1457625"/>
            <a:ext cx="5990400" cy="28803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POA 2017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1" name="Retângulo 20"/>
          <p:cNvSpPr/>
          <p:nvPr/>
        </p:nvSpPr>
        <p:spPr bwMode="auto">
          <a:xfrm>
            <a:off x="2726951" y="1791338"/>
            <a:ext cx="6336000" cy="28803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MARCO</a:t>
            </a:r>
            <a:r>
              <a:rPr kumimoji="0" lang="pt-BR" sz="1400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LÓGICO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1" name="Retângulo 10"/>
          <p:cNvSpPr/>
          <p:nvPr/>
        </p:nvSpPr>
        <p:spPr bwMode="auto">
          <a:xfrm>
            <a:off x="2843808" y="5661248"/>
            <a:ext cx="3672408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100% dos</a:t>
            </a:r>
            <a:r>
              <a:rPr kumimoji="0" lang="pt-BR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</a:t>
            </a:r>
            <a:r>
              <a:rPr kumimoji="0" lang="pt-BR" sz="1800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POAs</a:t>
            </a:r>
            <a:r>
              <a:rPr kumimoji="0" lang="pt-BR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codificados com os indicadores do Marco Lógico</a:t>
            </a:r>
            <a:endParaRPr kumimoji="0" lang="pt-B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1223963" y="4495800"/>
            <a:ext cx="6400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20000"/>
              </a:spcAft>
            </a:pPr>
            <a:endParaRPr lang="en-US" altLang="en-US" sz="32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7936024" y="12195"/>
            <a:ext cx="1207976" cy="3690952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220124" y="-3981"/>
            <a:ext cx="808260" cy="3710603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39552" y="4725144"/>
            <a:ext cx="83275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Sistema de </a:t>
            </a:r>
            <a:r>
              <a:rPr lang="pt-BR" altLang="en-US" b="1" kern="0" dirty="0" err="1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M&amp;A</a:t>
            </a:r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do FIDA</a:t>
            </a:r>
          </a:p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Indicadores </a:t>
            </a:r>
            <a:r>
              <a:rPr lang="pt-BR" altLang="en-US" b="1" kern="0" dirty="0">
                <a:solidFill>
                  <a:srgbClr val="1F3562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Impacto </a:t>
            </a:r>
            <a:endParaRPr lang="pt-BR" altLang="en-US" b="1" kern="0" dirty="0">
              <a:solidFill>
                <a:srgbClr val="1F3562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tangolo 13"/>
          <p:cNvSpPr/>
          <p:nvPr/>
        </p:nvSpPr>
        <p:spPr bwMode="auto">
          <a:xfrm>
            <a:off x="0" y="0"/>
            <a:ext cx="9144000" cy="3717032"/>
          </a:xfrm>
          <a:prstGeom prst="rect">
            <a:avLst/>
          </a:prstGeom>
          <a:solidFill>
            <a:srgbClr val="14246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8" name="Picture 2" descr="C:\Users\r.sayedkhan\Desktop\3597.jpg"/>
          <p:cNvPicPr>
            <a:picLocks noChangeAspect="1" noChangeArrowheads="1"/>
          </p:cNvPicPr>
          <p:nvPr/>
        </p:nvPicPr>
        <p:blipFill>
          <a:blip r:embed="rId3"/>
          <a:srcRect t="5022"/>
          <a:stretch>
            <a:fillRect/>
          </a:stretch>
        </p:blipFill>
        <p:spPr bwMode="auto">
          <a:xfrm>
            <a:off x="3230343" y="0"/>
            <a:ext cx="5913657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90558555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aixaDeTexto 22"/>
          <p:cNvSpPr txBox="1"/>
          <p:nvPr/>
        </p:nvSpPr>
        <p:spPr>
          <a:xfrm>
            <a:off x="251520" y="1268760"/>
            <a:ext cx="8640960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pt-BR" sz="1800" b="1" dirty="0"/>
              <a:t>Linha de Base: </a:t>
            </a:r>
            <a:r>
              <a:rPr lang="pt-BR" sz="1800" dirty="0"/>
              <a:t>Pesquisa inicial realizada no municípios com e sem projetos FIDA</a:t>
            </a:r>
          </a:p>
          <a:p>
            <a:pPr marL="1257300" lvl="2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pt-BR" sz="1800" dirty="0"/>
              <a:t>Fonte atual de informações da população</a:t>
            </a:r>
          </a:p>
          <a:p>
            <a:pPr marL="1257300" lvl="2" indent="-342900" algn="just">
              <a:spcAft>
                <a:spcPts val="600"/>
              </a:spcAft>
              <a:buFont typeface="+mj-lt"/>
              <a:buAutoNum type="arabicPeriod"/>
            </a:pPr>
            <a:endParaRPr lang="pt-BR" sz="1800" dirty="0"/>
          </a:p>
          <a:p>
            <a:pPr marL="1257300" lvl="2" indent="-342900" algn="just">
              <a:spcAft>
                <a:spcPts val="600"/>
              </a:spcAft>
              <a:buFont typeface="+mj-lt"/>
              <a:buAutoNum type="arabicPeriod"/>
            </a:pPr>
            <a:endParaRPr lang="pt-BR" sz="1800" dirty="0"/>
          </a:p>
          <a:p>
            <a:pPr marL="800100" lvl="1" indent="-342900" algn="just">
              <a:spcAft>
                <a:spcPts val="600"/>
              </a:spcAft>
              <a:buFont typeface="+mj-lt"/>
              <a:buAutoNum type="arabicPeriod"/>
            </a:pPr>
            <a:endParaRPr lang="pt-BR" sz="1800" b="1" dirty="0"/>
          </a:p>
          <a:p>
            <a:pPr marL="800100" lvl="1" indent="-342900" algn="just">
              <a:spcAft>
                <a:spcPts val="600"/>
              </a:spcAft>
              <a:buFont typeface="+mj-lt"/>
              <a:buAutoNum type="arabicPeriod"/>
            </a:pPr>
            <a:endParaRPr lang="pt-BR" sz="1800" b="1" dirty="0"/>
          </a:p>
          <a:p>
            <a:pPr marL="800100" lvl="1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pt-BR" sz="1800" b="1" dirty="0"/>
              <a:t>Estado atual das Linhas de Base:</a:t>
            </a:r>
          </a:p>
          <a:p>
            <a:pPr marL="1257300" lvl="2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pt-BR" sz="1800" dirty="0"/>
              <a:t>Finalizadas: PROCASE, Paulo </a:t>
            </a:r>
            <a:r>
              <a:rPr lang="pt-BR" sz="1800" dirty="0" smtClean="0"/>
              <a:t>Freire, Viva </a:t>
            </a:r>
            <a:r>
              <a:rPr lang="pt-BR" sz="1800" dirty="0"/>
              <a:t>o </a:t>
            </a:r>
            <a:r>
              <a:rPr lang="pt-BR" sz="1800" dirty="0" smtClean="0"/>
              <a:t>Semiárido e Dom Távora;</a:t>
            </a:r>
            <a:endParaRPr lang="pt-BR" sz="1800" dirty="0"/>
          </a:p>
          <a:p>
            <a:pPr marL="1257300" lvl="2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pt-BR" sz="1800" dirty="0"/>
              <a:t>Em </a:t>
            </a:r>
            <a:r>
              <a:rPr lang="pt-BR" sz="1800"/>
              <a:t>andamento</a:t>
            </a:r>
            <a:r>
              <a:rPr lang="pt-BR" sz="1800" smtClean="0"/>
              <a:t>: </a:t>
            </a:r>
            <a:r>
              <a:rPr lang="pt-BR" sz="1800" dirty="0"/>
              <a:t>Pró-semiárido e PDHC2</a:t>
            </a:r>
          </a:p>
          <a:p>
            <a:pPr marL="1257300" lvl="2" indent="-342900" algn="just">
              <a:spcAft>
                <a:spcPts val="600"/>
              </a:spcAft>
              <a:buFont typeface="+mj-lt"/>
              <a:buAutoNum type="arabicPeriod"/>
            </a:pPr>
            <a:endParaRPr lang="pt-BR" sz="1800" dirty="0"/>
          </a:p>
          <a:p>
            <a:pPr marL="800100" lvl="1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pt-BR" sz="1800" b="1" dirty="0"/>
              <a:t>Avaliação Final: </a:t>
            </a:r>
            <a:r>
              <a:rPr lang="pt-BR" sz="1800" dirty="0"/>
              <a:t>Reaplicação dos questionários da Linha de Base, ao final do projeto.</a:t>
            </a:r>
          </a:p>
          <a:p>
            <a:pPr marL="1257300" lvl="2" indent="-342900" algn="just">
              <a:spcAft>
                <a:spcPts val="600"/>
              </a:spcAft>
              <a:buFont typeface="+mj-lt"/>
              <a:buAutoNum type="arabicPeriod"/>
            </a:pPr>
            <a:r>
              <a:rPr lang="pt-BR" sz="1800" dirty="0"/>
              <a:t>Avaliação de impacto do projeto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Sistema FIDA de </a:t>
            </a:r>
            <a:r>
              <a:rPr lang="pt-BR" b="1" dirty="0" err="1">
                <a:solidFill>
                  <a:schemeClr val="bg1"/>
                </a:solidFill>
              </a:rPr>
              <a:t>M&amp;A</a:t>
            </a:r>
            <a:r>
              <a:rPr lang="pt-BR" b="1" dirty="0">
                <a:solidFill>
                  <a:schemeClr val="bg1"/>
                </a:solidFill>
              </a:rPr>
              <a:t> - Indicadores de Impacto</a:t>
            </a:r>
          </a:p>
          <a:p>
            <a:r>
              <a:rPr lang="pt-BR" b="1" dirty="0">
                <a:solidFill>
                  <a:schemeClr val="bg1"/>
                </a:solidFill>
              </a:rPr>
              <a:t>Linha de Base (LB) e Avaliação Final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475656" y="2276872"/>
          <a:ext cx="7776864" cy="1120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931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83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20140">
                <a:tc>
                  <a:txBody>
                    <a:bodyPr/>
                    <a:lstStyle/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Índice de pobreza extrema;</a:t>
                      </a:r>
                    </a:p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Valor do patrimônio das famílias rurais;</a:t>
                      </a:r>
                    </a:p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Nível de segurança alimentar das famílias rurais;</a:t>
                      </a:r>
                    </a:p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Participação dos jovens e mulheres das famílias no mercado de trabalho;</a:t>
                      </a:r>
                    </a:p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Produção agrícola e vendas;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baseline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Práticas </a:t>
                      </a:r>
                      <a:r>
                        <a:rPr lang="pt-BR" sz="900" b="0" dirty="0" err="1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agroecológicas</a:t>
                      </a: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e sustentáveis;</a:t>
                      </a:r>
                    </a:p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Perdas associadas a fenômenos climáticos;</a:t>
                      </a:r>
                    </a:p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Nível de associativismo;</a:t>
                      </a:r>
                    </a:p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Nível da condição da moradia;</a:t>
                      </a:r>
                    </a:p>
                    <a:p>
                      <a:pPr marL="0" lvl="2" indent="1588" algn="just">
                        <a:lnSpc>
                          <a:spcPct val="150000"/>
                        </a:lnSpc>
                        <a:buFont typeface="Arial" pitchFamily="34" charset="0"/>
                        <a:buChar char="•"/>
                      </a:pPr>
                      <a:r>
                        <a:rPr lang="pt-BR" sz="900" b="0" dirty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Acesso a políticas públicas.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7198996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39031" y="4887426"/>
            <a:ext cx="2347034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19351" y="4941328"/>
            <a:ext cx="200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47012" y="1988840"/>
            <a:ext cx="1439818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Ano </a:t>
            </a:r>
          </a:p>
          <a:p>
            <a:pPr algn="ctr"/>
            <a:r>
              <a:rPr lang="pt-B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Base</a:t>
            </a:r>
          </a:p>
          <a:p>
            <a:pPr algn="ctr"/>
            <a:r>
              <a:rPr lang="pt-BR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(Linha de Base)</a:t>
            </a:r>
          </a:p>
        </p:txBody>
      </p:sp>
      <p:sp>
        <p:nvSpPr>
          <p:cNvPr id="12" name="Seta para a esquerda e para a direita 11"/>
          <p:cNvSpPr/>
          <p:nvPr/>
        </p:nvSpPr>
        <p:spPr bwMode="auto">
          <a:xfrm>
            <a:off x="4626858" y="1700808"/>
            <a:ext cx="1224136" cy="648072"/>
          </a:xfrm>
          <a:prstGeom prst="left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11616" y="2412105"/>
            <a:ext cx="1654620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pt-BR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Perfil homogênio</a:t>
            </a:r>
            <a:r>
              <a:rPr kumimoji="0" lang="pt-BR" sz="105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 em:</a:t>
            </a:r>
            <a:endParaRPr kumimoji="0" lang="pt-BR" sz="105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pt-BR" sz="105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Variáveis Geográficas.</a:t>
            </a:r>
            <a:endParaRPr kumimoji="0" lang="pt-BR" sz="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pt-BR" sz="105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Variáveis Demográficas.</a:t>
            </a:r>
            <a:endParaRPr kumimoji="0" lang="pt-BR" sz="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pt-BR" sz="105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Estrutura domiciliar.</a:t>
            </a:r>
            <a:endParaRPr kumimoji="0" lang="pt-BR" sz="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pt-BR" sz="105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 Renda.</a:t>
            </a:r>
            <a:endParaRPr kumimoji="0" lang="pt-BR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1844932" y="1243298"/>
            <a:ext cx="19768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Amostra Tratamento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6424297" y="1250654"/>
            <a:ext cx="2036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Amostra Comparação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259409" y="5267235"/>
            <a:ext cx="1015021" cy="7540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Ano </a:t>
            </a:r>
          </a:p>
          <a:p>
            <a:pPr algn="ctr"/>
            <a:r>
              <a:rPr lang="pt-B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Fim</a:t>
            </a:r>
          </a:p>
          <a:p>
            <a:pPr algn="ctr"/>
            <a:r>
              <a:rPr lang="pt-BR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pt-BR" sz="11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End</a:t>
            </a:r>
            <a:r>
              <a:rPr lang="pt-BR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pt-BR" sz="11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Line</a:t>
            </a:r>
            <a:r>
              <a:rPr lang="pt-BR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545544" y="3954542"/>
            <a:ext cx="442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∆t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4356926" y="3429000"/>
            <a:ext cx="1764000" cy="26161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Investimentos públicos</a:t>
            </a:r>
          </a:p>
        </p:txBody>
      </p:sp>
      <p:sp>
        <p:nvSpPr>
          <p:cNvPr id="25" name="CaixaDeTexto 24"/>
          <p:cNvSpPr txBox="1"/>
          <p:nvPr/>
        </p:nvSpPr>
        <p:spPr>
          <a:xfrm>
            <a:off x="4356926" y="4005064"/>
            <a:ext cx="1764000" cy="2616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Questões ambientais</a:t>
            </a:r>
          </a:p>
        </p:txBody>
      </p:sp>
      <p:sp>
        <p:nvSpPr>
          <p:cNvPr id="26" name="CaixaDeTexto 25"/>
          <p:cNvSpPr txBox="1"/>
          <p:nvPr/>
        </p:nvSpPr>
        <p:spPr>
          <a:xfrm>
            <a:off x="4356926" y="3717032"/>
            <a:ext cx="1764000" cy="26161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Investimentos privados</a:t>
            </a:r>
          </a:p>
        </p:txBody>
      </p:sp>
      <p:sp>
        <p:nvSpPr>
          <p:cNvPr id="27" name="CaixaDeTexto 26"/>
          <p:cNvSpPr txBox="1"/>
          <p:nvPr/>
        </p:nvSpPr>
        <p:spPr>
          <a:xfrm>
            <a:off x="4356926" y="4293096"/>
            <a:ext cx="1764000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Outros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4356926" y="4581128"/>
            <a:ext cx="1764000" cy="26161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FIDA</a:t>
            </a:r>
          </a:p>
        </p:txBody>
      </p:sp>
      <p:sp>
        <p:nvSpPr>
          <p:cNvPr id="39" name="Rectangle 1"/>
          <p:cNvSpPr>
            <a:spLocks noChangeArrowheads="1"/>
          </p:cNvSpPr>
          <p:nvPr/>
        </p:nvSpPr>
        <p:spPr bwMode="auto">
          <a:xfrm>
            <a:off x="4383884" y="6176337"/>
            <a:ext cx="17100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pt-BR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mbria" pitchFamily="18" charset="0"/>
                <a:cs typeface="Times New Roman" pitchFamily="18" charset="0"/>
              </a:rPr>
              <a:t>ANÁLISE DE IMPACTO</a:t>
            </a:r>
          </a:p>
        </p:txBody>
      </p:sp>
      <p:sp>
        <p:nvSpPr>
          <p:cNvPr id="41" name="CaixaDeTexto 40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Sistema FIDA de </a:t>
            </a:r>
            <a:r>
              <a:rPr lang="pt-BR" b="1" dirty="0" err="1">
                <a:solidFill>
                  <a:schemeClr val="bg1"/>
                </a:solidFill>
              </a:rPr>
              <a:t>M&amp;A</a:t>
            </a:r>
            <a:r>
              <a:rPr lang="pt-BR" b="1" dirty="0">
                <a:solidFill>
                  <a:schemeClr val="bg1"/>
                </a:solidFill>
              </a:rPr>
              <a:t> </a:t>
            </a:r>
          </a:p>
          <a:p>
            <a:r>
              <a:rPr lang="pt-BR" b="1" dirty="0">
                <a:solidFill>
                  <a:schemeClr val="bg1"/>
                </a:solidFill>
              </a:rPr>
              <a:t>Avaliação de Impacto dos Projetos FIDA</a:t>
            </a:r>
          </a:p>
        </p:txBody>
      </p:sp>
      <p:sp>
        <p:nvSpPr>
          <p:cNvPr id="42" name="CaixaDeTexto 41"/>
          <p:cNvSpPr txBox="1"/>
          <p:nvPr/>
        </p:nvSpPr>
        <p:spPr>
          <a:xfrm>
            <a:off x="2116084" y="5661248"/>
            <a:ext cx="303289" cy="26161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43" name="CaixaDeTexto 42"/>
          <p:cNvSpPr txBox="1"/>
          <p:nvPr/>
        </p:nvSpPr>
        <p:spPr>
          <a:xfrm>
            <a:off x="2908173" y="5301208"/>
            <a:ext cx="303289" cy="2616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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44" name="CaixaDeTexto 43"/>
          <p:cNvSpPr txBox="1"/>
          <p:nvPr/>
        </p:nvSpPr>
        <p:spPr>
          <a:xfrm>
            <a:off x="2404116" y="5301208"/>
            <a:ext cx="303289" cy="26161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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45" name="CaixaDeTexto 44"/>
          <p:cNvSpPr txBox="1"/>
          <p:nvPr/>
        </p:nvSpPr>
        <p:spPr>
          <a:xfrm>
            <a:off x="2620140" y="5733256"/>
            <a:ext cx="303289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46" name="CaixaDeTexto 45"/>
          <p:cNvSpPr txBox="1"/>
          <p:nvPr/>
        </p:nvSpPr>
        <p:spPr>
          <a:xfrm>
            <a:off x="3072225" y="5733256"/>
            <a:ext cx="263214" cy="26161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47" name="CaixaDeTexto 46"/>
          <p:cNvSpPr txBox="1"/>
          <p:nvPr/>
        </p:nvSpPr>
        <p:spPr>
          <a:xfrm>
            <a:off x="7444676" y="5229200"/>
            <a:ext cx="303289" cy="26161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48" name="CaixaDeTexto 47"/>
          <p:cNvSpPr txBox="1"/>
          <p:nvPr/>
        </p:nvSpPr>
        <p:spPr>
          <a:xfrm>
            <a:off x="7392705" y="5733256"/>
            <a:ext cx="263214" cy="2616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49" name="CaixaDeTexto 48"/>
          <p:cNvSpPr txBox="1"/>
          <p:nvPr/>
        </p:nvSpPr>
        <p:spPr>
          <a:xfrm>
            <a:off x="7104673" y="5517232"/>
            <a:ext cx="263214" cy="26161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50" name="CaixaDeTexto 49"/>
          <p:cNvSpPr txBox="1"/>
          <p:nvPr/>
        </p:nvSpPr>
        <p:spPr>
          <a:xfrm>
            <a:off x="7876724" y="5733256"/>
            <a:ext cx="303289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52" name="Rectangle 1"/>
          <p:cNvSpPr>
            <a:spLocks noChangeArrowheads="1"/>
          </p:cNvSpPr>
          <p:nvPr/>
        </p:nvSpPr>
        <p:spPr bwMode="auto">
          <a:xfrm>
            <a:off x="4918966" y="5147904"/>
            <a:ext cx="63991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1" hangingPunct="1">
              <a:tabLst>
                <a:tab pos="457200" algn="l"/>
              </a:tabLst>
            </a:pPr>
            <a:r>
              <a:rPr lang="pt-BR" sz="6000" b="1" dirty="0">
                <a:latin typeface="Cambria" pitchFamily="18" charset="0"/>
                <a:ea typeface="Cambria" pitchFamily="18" charset="0"/>
                <a:cs typeface="Times New Roman" pitchFamily="18" charset="0"/>
              </a:rPr>
              <a:t>≠</a:t>
            </a:r>
            <a:endParaRPr kumimoji="0" lang="pt-BR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5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24249" y="1556793"/>
            <a:ext cx="200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3285144"/>
            <a:ext cx="200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CaixaDeTexto 56"/>
          <p:cNvSpPr txBox="1"/>
          <p:nvPr/>
        </p:nvSpPr>
        <p:spPr>
          <a:xfrm>
            <a:off x="2195736" y="4005064"/>
            <a:ext cx="288000" cy="28800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58" name="CaixaDeTexto 57"/>
          <p:cNvSpPr txBox="1"/>
          <p:nvPr/>
        </p:nvSpPr>
        <p:spPr>
          <a:xfrm>
            <a:off x="2987824" y="3645024"/>
            <a:ext cx="288000" cy="28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59" name="CaixaDeTexto 58"/>
          <p:cNvSpPr txBox="1"/>
          <p:nvPr/>
        </p:nvSpPr>
        <p:spPr>
          <a:xfrm>
            <a:off x="2483768" y="3645024"/>
            <a:ext cx="288000" cy="28800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60" name="CaixaDeTexto 59"/>
          <p:cNvSpPr txBox="1"/>
          <p:nvPr/>
        </p:nvSpPr>
        <p:spPr>
          <a:xfrm>
            <a:off x="2699792" y="4077072"/>
            <a:ext cx="288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61" name="CaixaDeTexto 60"/>
          <p:cNvSpPr txBox="1"/>
          <p:nvPr/>
        </p:nvSpPr>
        <p:spPr>
          <a:xfrm>
            <a:off x="3131840" y="4077072"/>
            <a:ext cx="288000" cy="28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pt-BR" sz="1100" b="1" dirty="0">
              <a:solidFill>
                <a:schemeClr val="bg1"/>
              </a:solidFill>
            </a:endParaRPr>
          </a:p>
        </p:txBody>
      </p:sp>
      <p:pic>
        <p:nvPicPr>
          <p:cNvPr id="62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95431" y="1556792"/>
            <a:ext cx="2347034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3285144"/>
            <a:ext cx="2347034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CaixaDeTexto 67"/>
          <p:cNvSpPr txBox="1"/>
          <p:nvPr/>
        </p:nvSpPr>
        <p:spPr>
          <a:xfrm>
            <a:off x="7452320" y="3645024"/>
            <a:ext cx="288000" cy="28800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69" name="CaixaDeTexto 68"/>
          <p:cNvSpPr txBox="1"/>
          <p:nvPr/>
        </p:nvSpPr>
        <p:spPr>
          <a:xfrm>
            <a:off x="7380312" y="4149080"/>
            <a:ext cx="288000" cy="28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70" name="CaixaDeTexto 69"/>
          <p:cNvSpPr txBox="1"/>
          <p:nvPr/>
        </p:nvSpPr>
        <p:spPr>
          <a:xfrm>
            <a:off x="7092280" y="3933056"/>
            <a:ext cx="288000" cy="28800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71" name="CaixaDeTexto 70"/>
          <p:cNvSpPr txBox="1"/>
          <p:nvPr/>
        </p:nvSpPr>
        <p:spPr>
          <a:xfrm>
            <a:off x="7884368" y="4149080"/>
            <a:ext cx="288000" cy="28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72" name="CaixaDeTexto 71"/>
          <p:cNvSpPr txBox="1"/>
          <p:nvPr/>
        </p:nvSpPr>
        <p:spPr>
          <a:xfrm>
            <a:off x="3432265" y="5229200"/>
            <a:ext cx="263214" cy="26161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73" name="CaixaDeTexto 72"/>
          <p:cNvSpPr txBox="1"/>
          <p:nvPr/>
        </p:nvSpPr>
        <p:spPr>
          <a:xfrm>
            <a:off x="1972068" y="5877272"/>
            <a:ext cx="303289" cy="2616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74" name="CaixaDeTexto 73"/>
          <p:cNvSpPr txBox="1"/>
          <p:nvPr/>
        </p:nvSpPr>
        <p:spPr>
          <a:xfrm>
            <a:off x="2424153" y="5949280"/>
            <a:ext cx="263214" cy="26161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75" name="CaixaDeTexto 74"/>
          <p:cNvSpPr txBox="1"/>
          <p:nvPr/>
        </p:nvSpPr>
        <p:spPr>
          <a:xfrm>
            <a:off x="3288249" y="6021288"/>
            <a:ext cx="263214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$</a:t>
            </a:r>
          </a:p>
        </p:txBody>
      </p:sp>
      <p:sp>
        <p:nvSpPr>
          <p:cNvPr id="76" name="CaixaDeTexto 75"/>
          <p:cNvSpPr txBox="1"/>
          <p:nvPr/>
        </p:nvSpPr>
        <p:spPr>
          <a:xfrm>
            <a:off x="2692148" y="5013176"/>
            <a:ext cx="303289" cy="26161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77" name="CaixaDeTexto 76"/>
          <p:cNvSpPr txBox="1"/>
          <p:nvPr/>
        </p:nvSpPr>
        <p:spPr>
          <a:xfrm>
            <a:off x="6652589" y="5949280"/>
            <a:ext cx="303288" cy="261610"/>
          </a:xfrm>
          <a:prstGeom prst="rect">
            <a:avLst/>
          </a:prstGeom>
          <a:solidFill>
            <a:schemeClr val="accent1">
              <a:lumMod val="2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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78" name="CaixaDeTexto 77"/>
          <p:cNvSpPr txBox="1"/>
          <p:nvPr/>
        </p:nvSpPr>
        <p:spPr>
          <a:xfrm>
            <a:off x="8524796" y="5877272"/>
            <a:ext cx="303289" cy="2616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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79" name="CaixaDeTexto 78"/>
          <p:cNvSpPr txBox="1"/>
          <p:nvPr/>
        </p:nvSpPr>
        <p:spPr>
          <a:xfrm>
            <a:off x="7228652" y="5085184"/>
            <a:ext cx="303289" cy="2616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80" name="CaixaDeTexto 79"/>
          <p:cNvSpPr txBox="1"/>
          <p:nvPr/>
        </p:nvSpPr>
        <p:spPr>
          <a:xfrm>
            <a:off x="7660700" y="5949280"/>
            <a:ext cx="303289" cy="26161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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81" name="CaixaDeTexto 80"/>
          <p:cNvSpPr txBox="1"/>
          <p:nvPr/>
        </p:nvSpPr>
        <p:spPr>
          <a:xfrm>
            <a:off x="7012628" y="6021288"/>
            <a:ext cx="303289" cy="2616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t-BR" sz="1100" b="1" dirty="0">
              <a:solidFill>
                <a:schemeClr val="bg1"/>
              </a:solidFill>
            </a:endParaRPr>
          </a:p>
        </p:txBody>
      </p:sp>
      <p:sp>
        <p:nvSpPr>
          <p:cNvPr id="82" name="CaixaDeTexto 81"/>
          <p:cNvSpPr txBox="1"/>
          <p:nvPr/>
        </p:nvSpPr>
        <p:spPr>
          <a:xfrm>
            <a:off x="7804716" y="5373216"/>
            <a:ext cx="303289" cy="261610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  <a:sym typeface="Wingdings" pitchFamily="2" charset="2"/>
              </a:rPr>
              <a:t></a:t>
            </a:r>
            <a:endParaRPr lang="pt-BR" sz="11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60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5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025" grpId="0"/>
      <p:bldP spid="14" grpId="0"/>
      <p:bldP spid="15" grpId="0"/>
      <p:bldP spid="16" grpId="0"/>
      <p:bldP spid="17" grpId="0"/>
      <p:bldP spid="39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2" grpId="0"/>
      <p:bldP spid="57" grpId="0" animBg="1"/>
      <p:bldP spid="58" grpId="0" animBg="1"/>
      <p:bldP spid="59" grpId="0" animBg="1"/>
      <p:bldP spid="60" grpId="0" animBg="1"/>
      <p:bldP spid="61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Exemplo:</a:t>
            </a:r>
          </a:p>
          <a:p>
            <a:r>
              <a:rPr lang="pt-BR" b="1" dirty="0">
                <a:solidFill>
                  <a:schemeClr val="bg1"/>
                </a:solidFill>
              </a:rPr>
              <a:t>Linha de Base – Projeto Paulo Freire</a:t>
            </a:r>
          </a:p>
        </p:txBody>
      </p:sp>
      <p:pic>
        <p:nvPicPr>
          <p:cNvPr id="51202" name="Picture 2" descr="C:\Users\Rodrigo\Documents\My Screen Captures\2016_07_11_Apresentação_Tecnométrica_Projeto_Paulo Freire_CE.pdf - Adobe Acrobat Pr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1919409"/>
            <a:ext cx="2520000" cy="1287235"/>
          </a:xfrm>
          <a:prstGeom prst="rect">
            <a:avLst/>
          </a:prstGeom>
          <a:noFill/>
        </p:spPr>
      </p:pic>
      <p:pic>
        <p:nvPicPr>
          <p:cNvPr id="51203" name="Picture 3" descr="C:\Users\Rodrigo\Documents\My Screen Captures\2016_07_11_Apresentação_Tecnométrica_Projeto_Paulo Freire_CE.pdf - Adobe Acrobat Pro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6496" y="1561117"/>
            <a:ext cx="3240000" cy="2624441"/>
          </a:xfrm>
          <a:prstGeom prst="rect">
            <a:avLst/>
          </a:prstGeom>
          <a:noFill/>
        </p:spPr>
      </p:pic>
      <p:pic>
        <p:nvPicPr>
          <p:cNvPr id="51204" name="Picture 4" descr="C:\Users\Rodrigo\Documents\My Screen Captures\2016_07_11_Apresentação_Tecnométrica_Projeto_Paulo Freire_CE.pdf - Adobe Acrobat Pro_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4036" y="1772816"/>
            <a:ext cx="2520000" cy="1580420"/>
          </a:xfrm>
          <a:prstGeom prst="rect">
            <a:avLst/>
          </a:prstGeom>
          <a:noFill/>
        </p:spPr>
      </p:pic>
      <p:pic>
        <p:nvPicPr>
          <p:cNvPr id="51205" name="Picture 5" descr="C:\Users\Rodrigo\Documents\My Screen Captures\2016_07_11_Apresentação_Tecnométrica_Projeto_Paulo Freire_CE.pdf - Adobe Acrobat Pro_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6496" y="4297421"/>
            <a:ext cx="3240000" cy="2515955"/>
          </a:xfrm>
          <a:prstGeom prst="rect">
            <a:avLst/>
          </a:prstGeom>
          <a:noFill/>
        </p:spPr>
      </p:pic>
      <p:sp>
        <p:nvSpPr>
          <p:cNvPr id="9" name="Retângulo 8"/>
          <p:cNvSpPr/>
          <p:nvPr/>
        </p:nvSpPr>
        <p:spPr bwMode="auto">
          <a:xfrm>
            <a:off x="5796136" y="1268760"/>
            <a:ext cx="3168000" cy="28803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Dados qualitativos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0" name="Retângulo 9"/>
          <p:cNvSpPr/>
          <p:nvPr/>
        </p:nvSpPr>
        <p:spPr bwMode="auto">
          <a:xfrm>
            <a:off x="107504" y="1268760"/>
            <a:ext cx="5472608" cy="28803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Dados quantitativos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51206" name="Picture 6" descr="C:\Users\Rodrigo\Documents\My Screen Captures\2016_07_11_Apresentação_Tecnométrica_Projeto_Paulo Freire_CE.pdf - Adobe Acrobat Pro_5.jpg"/>
          <p:cNvPicPr>
            <a:picLocks noChangeAspect="1" noChangeArrowheads="1"/>
          </p:cNvPicPr>
          <p:nvPr/>
        </p:nvPicPr>
        <p:blipFill>
          <a:blip r:embed="rId6"/>
          <a:srcRect r="2846"/>
          <a:stretch>
            <a:fillRect/>
          </a:stretch>
        </p:blipFill>
        <p:spPr bwMode="auto">
          <a:xfrm>
            <a:off x="3024036" y="3897052"/>
            <a:ext cx="2520000" cy="1465657"/>
          </a:xfrm>
          <a:prstGeom prst="rect">
            <a:avLst/>
          </a:prstGeom>
          <a:noFill/>
        </p:spPr>
      </p:pic>
      <p:pic>
        <p:nvPicPr>
          <p:cNvPr id="51207" name="Picture 7" descr="C:\Users\Rodrigo\Documents\My Screen Captures\2016_07_11_Apresentação_Tecnométrica_Projeto_Paulo Freire_CE.pdf - Adobe Acrobat Pro_6.jpg"/>
          <p:cNvPicPr>
            <a:picLocks noChangeAspect="1" noChangeArrowheads="1"/>
          </p:cNvPicPr>
          <p:nvPr/>
        </p:nvPicPr>
        <p:blipFill>
          <a:blip r:embed="rId7"/>
          <a:srcRect r="4295"/>
          <a:stretch>
            <a:fillRect/>
          </a:stretch>
        </p:blipFill>
        <p:spPr bwMode="auto">
          <a:xfrm>
            <a:off x="107504" y="3750467"/>
            <a:ext cx="2520000" cy="1758827"/>
          </a:xfrm>
          <a:prstGeom prst="rect">
            <a:avLst/>
          </a:prstGeom>
          <a:noFill/>
        </p:spPr>
      </p:pic>
      <p:sp>
        <p:nvSpPr>
          <p:cNvPr id="14" name="Retângulo 13"/>
          <p:cNvSpPr/>
          <p:nvPr/>
        </p:nvSpPr>
        <p:spPr>
          <a:xfrm>
            <a:off x="2411760" y="6210153"/>
            <a:ext cx="331236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1100" b="1" dirty="0"/>
              <a:t>Profissionais envolvidos:</a:t>
            </a:r>
          </a:p>
          <a:p>
            <a:pPr algn="r"/>
            <a:r>
              <a:rPr lang="pt-BR" sz="1100" dirty="0"/>
              <a:t>Coordenador geral</a:t>
            </a:r>
          </a:p>
          <a:p>
            <a:pPr algn="r"/>
            <a:r>
              <a:rPr lang="pt-BR" sz="1100" dirty="0"/>
              <a:t>Entrevistadores (~20)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Sistema de </a:t>
            </a:r>
            <a:r>
              <a:rPr lang="pt-BR" b="1" dirty="0" err="1">
                <a:solidFill>
                  <a:schemeClr val="bg1"/>
                </a:solidFill>
              </a:rPr>
              <a:t>M&amp;A</a:t>
            </a:r>
            <a:r>
              <a:rPr lang="pt-BR" b="1" dirty="0">
                <a:solidFill>
                  <a:schemeClr val="bg1"/>
                </a:solidFill>
              </a:rPr>
              <a:t> do FIDA</a:t>
            </a:r>
          </a:p>
          <a:p>
            <a:r>
              <a:rPr lang="pt-BR" b="1" dirty="0">
                <a:solidFill>
                  <a:schemeClr val="bg1"/>
                </a:solidFill>
              </a:rPr>
              <a:t>Exemplo de aplicação: Linha de Base</a:t>
            </a:r>
          </a:p>
        </p:txBody>
      </p:sp>
      <p:pic>
        <p:nvPicPr>
          <p:cNvPr id="4098" name="Picture 2" descr="C:\Users\Rodrigo\Documents\My Screen Captures\Menu - Google Chrome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83637"/>
            <a:ext cx="9144000" cy="3874388"/>
          </a:xfrm>
          <a:prstGeom prst="rect">
            <a:avLst/>
          </a:prstGeom>
          <a:noFill/>
        </p:spPr>
      </p:pic>
      <p:sp>
        <p:nvSpPr>
          <p:cNvPr id="7" name="Retângulo 6"/>
          <p:cNvSpPr/>
          <p:nvPr/>
        </p:nvSpPr>
        <p:spPr bwMode="auto">
          <a:xfrm>
            <a:off x="3491880" y="5301208"/>
            <a:ext cx="2160240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Linha</a:t>
            </a:r>
            <a:r>
              <a:rPr kumimoji="0" lang="pt-BR" sz="1800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de Base: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1800" b="1" baseline="0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Análise</a:t>
            </a:r>
            <a:r>
              <a:rPr lang="pt-BR" sz="1800" b="1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 comparativa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7559935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Sistema de </a:t>
            </a:r>
            <a:r>
              <a:rPr lang="pt-BR" b="1" dirty="0" err="1">
                <a:solidFill>
                  <a:schemeClr val="bg1"/>
                </a:solidFill>
              </a:rPr>
              <a:t>M&amp;A</a:t>
            </a:r>
            <a:r>
              <a:rPr lang="pt-BR" b="1" dirty="0">
                <a:solidFill>
                  <a:schemeClr val="bg1"/>
                </a:solidFill>
              </a:rPr>
              <a:t> do FIDA</a:t>
            </a:r>
          </a:p>
          <a:p>
            <a:r>
              <a:rPr lang="pt-BR" b="1" dirty="0">
                <a:solidFill>
                  <a:schemeClr val="bg1"/>
                </a:solidFill>
              </a:rPr>
              <a:t>Exemplo de aplicação: Linha de Base</a:t>
            </a:r>
          </a:p>
        </p:txBody>
      </p:sp>
      <p:pic>
        <p:nvPicPr>
          <p:cNvPr id="5122" name="Picture 2" descr="C:\Users\Rodrigo\Documents\My Screen Captures\Mapa de Cobertura - Google Chro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06311"/>
            <a:ext cx="7668344" cy="5651689"/>
          </a:xfrm>
          <a:prstGeom prst="rect">
            <a:avLst/>
          </a:prstGeom>
          <a:noFill/>
        </p:spPr>
      </p:pic>
      <p:sp>
        <p:nvSpPr>
          <p:cNvPr id="5" name="Retângulo 4"/>
          <p:cNvSpPr/>
          <p:nvPr/>
        </p:nvSpPr>
        <p:spPr bwMode="auto">
          <a:xfrm>
            <a:off x="683568" y="2420888"/>
            <a:ext cx="2160240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Linha</a:t>
            </a:r>
            <a:r>
              <a:rPr kumimoji="0" lang="pt-BR" sz="1800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de base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1800" b="1" baseline="0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Localização</a:t>
            </a:r>
            <a:r>
              <a:rPr lang="pt-BR" sz="1800" b="1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 dos entrevistados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7559935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1223963" y="4495800"/>
            <a:ext cx="6400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20000"/>
              </a:spcAft>
            </a:pPr>
            <a:endParaRPr lang="en-US" altLang="en-US" sz="32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7936024" y="12195"/>
            <a:ext cx="1207976" cy="3690952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220124" y="-3981"/>
            <a:ext cx="808260" cy="3710603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39552" y="4725144"/>
            <a:ext cx="83275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Principais Resultados das </a:t>
            </a:r>
          </a:p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Linhas de Base</a:t>
            </a:r>
          </a:p>
        </p:txBody>
      </p:sp>
      <p:sp>
        <p:nvSpPr>
          <p:cNvPr id="14" name="Rettangolo 13"/>
          <p:cNvSpPr/>
          <p:nvPr/>
        </p:nvSpPr>
        <p:spPr bwMode="auto">
          <a:xfrm>
            <a:off x="0" y="0"/>
            <a:ext cx="9144000" cy="3717032"/>
          </a:xfrm>
          <a:prstGeom prst="rect">
            <a:avLst/>
          </a:prstGeom>
          <a:solidFill>
            <a:srgbClr val="14246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8" name="Picture 2" descr="C:\Users\r.sayedkhan\Desktop\3597.jpg"/>
          <p:cNvPicPr>
            <a:picLocks noChangeAspect="1" noChangeArrowheads="1"/>
          </p:cNvPicPr>
          <p:nvPr/>
        </p:nvPicPr>
        <p:blipFill>
          <a:blip r:embed="rId3"/>
          <a:srcRect t="5022"/>
          <a:stretch>
            <a:fillRect/>
          </a:stretch>
        </p:blipFill>
        <p:spPr bwMode="auto">
          <a:xfrm>
            <a:off x="3230343" y="0"/>
            <a:ext cx="5913657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95453238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aixaDeTexto 22"/>
          <p:cNvSpPr txBox="1"/>
          <p:nvPr/>
        </p:nvSpPr>
        <p:spPr>
          <a:xfrm>
            <a:off x="251520" y="1268760"/>
            <a:ext cx="864096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pt-BR" sz="1800" dirty="0"/>
              <a:t>Pontos para Discussão;</a:t>
            </a:r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r>
              <a:rPr lang="pt-BR" sz="1800" dirty="0"/>
              <a:t>A atual conjuntura do sistema de M&amp;A dos projetos FIDA: organização, estrutura e processos;</a:t>
            </a:r>
          </a:p>
          <a:p>
            <a:pPr marL="800100" lvl="1" indent="-342900" algn="just">
              <a:buFont typeface="+mj-lt"/>
              <a:buAutoNum type="alphaLcParenR"/>
            </a:pPr>
            <a:r>
              <a:rPr lang="pt-BR" sz="1800" dirty="0"/>
              <a:t>Visão FIDA: M&amp;A com papel de apoio à gestão</a:t>
            </a:r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r>
              <a:rPr lang="pt-BR" sz="1800" dirty="0"/>
              <a:t>Sistema de M&amp;A do FIDA: Indicadores de Gestão e Avaliação de Impacto</a:t>
            </a:r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r>
              <a:rPr lang="pt-BR" sz="1800" dirty="0"/>
              <a:t>Disseminação da experiência FIDA</a:t>
            </a:r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r>
              <a:rPr lang="pt-BR" sz="1800" dirty="0"/>
              <a:t>O que o FIDA espera para o futuro? Perspectivas para o </a:t>
            </a:r>
            <a:r>
              <a:rPr lang="pt-BR" sz="1800" dirty="0" err="1"/>
              <a:t>M&amp;A</a:t>
            </a:r>
            <a:endParaRPr lang="pt-BR" sz="1800" dirty="0"/>
          </a:p>
          <a:p>
            <a:pPr algn="just"/>
            <a:endParaRPr lang="pt-BR" sz="1800" dirty="0"/>
          </a:p>
          <a:p>
            <a:pPr algn="just"/>
            <a:endParaRPr lang="pt-BR" sz="1800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251520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Estrutura da Apresentação</a:t>
            </a:r>
          </a:p>
        </p:txBody>
      </p:sp>
    </p:spTree>
    <p:extLst>
      <p:ext uri="{BB962C8B-B14F-4D97-AF65-F5344CB8AC3E}">
        <p14:creationId xmlns="" xmlns:p14="http://schemas.microsoft.com/office/powerpoint/2010/main" val="3371989961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Linha de Base – Projetos FIDA</a:t>
            </a:r>
          </a:p>
          <a:p>
            <a:r>
              <a:rPr lang="pt-BR" b="1" dirty="0">
                <a:solidFill>
                  <a:schemeClr val="bg1"/>
                </a:solidFill>
              </a:rPr>
              <a:t>Ceará – Paraíba – Piauí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/>
          </p:nvPr>
        </p:nvGraphicFramePr>
        <p:xfrm>
          <a:off x="0" y="1732569"/>
          <a:ext cx="9143999" cy="2648409"/>
        </p:xfrm>
        <a:graphic>
          <a:graphicData uri="http://schemas.openxmlformats.org/drawingml/2006/table">
            <a:tbl>
              <a:tblPr/>
              <a:tblGrid>
                <a:gridCol w="17770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44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6258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98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401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393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1680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6026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48089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59143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Ceará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Paraíba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Piauí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9730">
                <a:tc>
                  <a:txBody>
                    <a:bodyPr/>
                    <a:lstStyle/>
                    <a:p>
                      <a:pPr algn="ctr" fontAlgn="b"/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Comparação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Tratamento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Comparação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Tratamento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Questionários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1.247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849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1.043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População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1.938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2.591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4.529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1.558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1.531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3.089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3.667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Domicílios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1.247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1.043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Hab</a:t>
                      </a:r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/Dom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3,5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30889317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Comunidades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Não especificado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4293784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Municípios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40238267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Renda Per Capita (exceto consumo familiar)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R$3.224,38 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R$ 4.046,77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R$ 3.550,52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88720102"/>
                  </a:ext>
                </a:extLst>
              </a:tr>
              <a:tr h="218521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Renda Per Capita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R$ 3.759,34 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R$ 4.316,22 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R$ 3.963,05 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18518"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Renda Familiar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R$ 13.653,61 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R$ 17.117,19 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pt-BR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R$ 13.933,36 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0" y="1329968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Dados gerais da coleta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/>
          </p:nvPr>
        </p:nvGraphicFramePr>
        <p:xfrm>
          <a:off x="0" y="4941168"/>
          <a:ext cx="9144000" cy="938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938614">
                <a:tc>
                  <a:txBody>
                    <a:bodyPr/>
                    <a:lstStyle/>
                    <a:p>
                      <a:pPr algn="l"/>
                      <a:r>
                        <a:rPr lang="pt-BR" sz="11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Período</a:t>
                      </a:r>
                      <a:r>
                        <a:rPr lang="pt-BR" sz="11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em campo:</a:t>
                      </a:r>
                    </a:p>
                    <a:p>
                      <a:pPr algn="l"/>
                      <a:endParaRPr lang="pt-BR" sz="1100" baseline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pt-BR" sz="11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Ceará: </a:t>
                      </a:r>
                      <a:r>
                        <a:rPr lang="pt-BR" sz="1100" b="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entre 24 de maio e 25 de junho de 2016</a:t>
                      </a:r>
                      <a:br>
                        <a:rPr lang="pt-BR" sz="1100" b="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pt-BR" sz="11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Paraíba: </a:t>
                      </a:r>
                      <a:r>
                        <a:rPr lang="pt-BR" sz="1100" b="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entre 16 de março e 16 de abril de 2016</a:t>
                      </a:r>
                    </a:p>
                    <a:p>
                      <a:pPr algn="l"/>
                      <a:r>
                        <a:rPr lang="pt-BR" sz="11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Piauí: </a:t>
                      </a:r>
                      <a:r>
                        <a:rPr lang="pt-BR" sz="1100" b="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no mês de junho de 2015 e entre 1º de abril e 17 de julho de 2016</a:t>
                      </a:r>
                      <a:endParaRPr lang="pt-BR" sz="1100" b="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84699188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Tipo de Domicílio</a:t>
            </a:r>
          </a:p>
        </p:txBody>
      </p:sp>
      <p:graphicFrame>
        <p:nvGraphicFramePr>
          <p:cNvPr id="4" name="Gráfico 3"/>
          <p:cNvGraphicFramePr/>
          <p:nvPr/>
        </p:nvGraphicFramePr>
        <p:xfrm>
          <a:off x="0" y="2667000"/>
          <a:ext cx="9144000" cy="299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297816512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 bwMode="auto">
          <a:xfrm>
            <a:off x="0" y="5805264"/>
            <a:ext cx="2411760" cy="10527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251520" y="398320"/>
            <a:ext cx="864096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Caracterização do Domicílio</a:t>
            </a:r>
          </a:p>
        </p:txBody>
      </p:sp>
      <p:graphicFrame>
        <p:nvGraphicFramePr>
          <p:cNvPr id="6" name="Gráfico 5"/>
          <p:cNvGraphicFramePr/>
          <p:nvPr/>
        </p:nvGraphicFramePr>
        <p:xfrm>
          <a:off x="1" y="5429250"/>
          <a:ext cx="9143999" cy="142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>
            <p:extLst/>
          </p:nvPr>
        </p:nvGraphicFramePr>
        <p:xfrm>
          <a:off x="0" y="1235224"/>
          <a:ext cx="91440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Tipo de domicílio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05934541"/>
                  </a:ext>
                </a:extLst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>
            <p:extLst/>
          </p:nvPr>
        </p:nvGraphicFramePr>
        <p:xfrm>
          <a:off x="0" y="3068960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Principal material utilizado nas paredes externas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a 8"/>
          <p:cNvGraphicFramePr>
            <a:graphicFrameLocks noGrp="1"/>
          </p:cNvGraphicFramePr>
          <p:nvPr>
            <p:extLst/>
          </p:nvPr>
        </p:nvGraphicFramePr>
        <p:xfrm>
          <a:off x="0" y="5074384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Tinha banheiro/sanitário na moradia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Gráfico 3"/>
          <p:cNvGraphicFramePr/>
          <p:nvPr/>
        </p:nvGraphicFramePr>
        <p:xfrm>
          <a:off x="0" y="1340768"/>
          <a:ext cx="9144000" cy="1587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áfico 4"/>
          <p:cNvGraphicFramePr/>
          <p:nvPr/>
        </p:nvGraphicFramePr>
        <p:xfrm>
          <a:off x="0" y="3284984"/>
          <a:ext cx="9144000" cy="1488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515890800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244432"/>
            <a:ext cx="86409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Principais fontes de água utilizadas na moradia e</a:t>
            </a:r>
          </a:p>
          <a:p>
            <a:r>
              <a:rPr lang="pt-BR" sz="2000" b="1" dirty="0">
                <a:solidFill>
                  <a:schemeClr val="bg1"/>
                </a:solidFill>
              </a:rPr>
              <a:t>Principal destino do esgoto</a:t>
            </a:r>
          </a:p>
        </p:txBody>
      </p:sp>
      <p:graphicFrame>
        <p:nvGraphicFramePr>
          <p:cNvPr id="4" name="Gráfico 3"/>
          <p:cNvGraphicFramePr/>
          <p:nvPr/>
        </p:nvGraphicFramePr>
        <p:xfrm>
          <a:off x="0" y="1700808"/>
          <a:ext cx="9144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áfico 4"/>
          <p:cNvGraphicFramePr/>
          <p:nvPr/>
        </p:nvGraphicFramePr>
        <p:xfrm>
          <a:off x="0" y="4437112"/>
          <a:ext cx="9144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0" y="1268760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Principais fontes de água utilizadas na moradia 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0" y="3933056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Principal destino do esgoto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5852899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Pirâmide Etária</a:t>
            </a:r>
          </a:p>
        </p:txBody>
      </p:sp>
      <p:graphicFrame>
        <p:nvGraphicFramePr>
          <p:cNvPr id="5" name="Gráfico 4"/>
          <p:cNvGraphicFramePr/>
          <p:nvPr>
            <p:extLst/>
          </p:nvPr>
        </p:nvGraphicFramePr>
        <p:xfrm>
          <a:off x="2846" y="2420888"/>
          <a:ext cx="28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/>
          <p:cNvGraphicFramePr/>
          <p:nvPr>
            <p:extLst/>
          </p:nvPr>
        </p:nvGraphicFramePr>
        <p:xfrm>
          <a:off x="3118644" y="2422133"/>
          <a:ext cx="28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Gráfico 6"/>
          <p:cNvGraphicFramePr/>
          <p:nvPr>
            <p:extLst/>
          </p:nvPr>
        </p:nvGraphicFramePr>
        <p:xfrm>
          <a:off x="6264000" y="2422133"/>
          <a:ext cx="28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0" y="1397000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Ceará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Paraíba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Piauí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944251391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Pirâmide Etária</a:t>
            </a:r>
          </a:p>
          <a:p>
            <a:r>
              <a:rPr lang="pt-BR" b="1" dirty="0">
                <a:solidFill>
                  <a:schemeClr val="bg1"/>
                </a:solidFill>
              </a:rPr>
              <a:t>Piauí</a:t>
            </a:r>
          </a:p>
        </p:txBody>
      </p:sp>
      <p:graphicFrame>
        <p:nvGraphicFramePr>
          <p:cNvPr id="7" name="Gráfico 6"/>
          <p:cNvGraphicFramePr/>
          <p:nvPr>
            <p:extLst/>
          </p:nvPr>
        </p:nvGraphicFramePr>
        <p:xfrm>
          <a:off x="0" y="1412776"/>
          <a:ext cx="9144000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782978647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398320"/>
            <a:ext cx="889248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Participação das Mulheres</a:t>
            </a:r>
          </a:p>
        </p:txBody>
      </p:sp>
      <p:graphicFrame>
        <p:nvGraphicFramePr>
          <p:cNvPr id="4" name="Gráfico 3"/>
          <p:cNvGraphicFramePr/>
          <p:nvPr>
            <p:extLst/>
          </p:nvPr>
        </p:nvGraphicFramePr>
        <p:xfrm>
          <a:off x="0" y="1700808"/>
          <a:ext cx="914400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áfico 4"/>
          <p:cNvGraphicFramePr/>
          <p:nvPr/>
        </p:nvGraphicFramePr>
        <p:xfrm>
          <a:off x="0" y="3861048"/>
          <a:ext cx="914400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0" y="3346192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Ocupações já exercidas pelas mulheres da família nos últimos 5 anos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0" y="1329968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As mulheres participam ativamente das ações comunitárias?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4730024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398320"/>
            <a:ext cx="864096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Participação dos Jovens – 16 a 29 anos</a:t>
            </a:r>
          </a:p>
        </p:txBody>
      </p:sp>
      <p:graphicFrame>
        <p:nvGraphicFramePr>
          <p:cNvPr id="4" name="Gráfico 3"/>
          <p:cNvGraphicFramePr/>
          <p:nvPr>
            <p:extLst/>
          </p:nvPr>
        </p:nvGraphicFramePr>
        <p:xfrm>
          <a:off x="0" y="1628800"/>
          <a:ext cx="9144000" cy="1368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0" y="1329968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Os jovens participam ativamente das ações comunitárias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0" y="3346192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Ocupações já exercidas pelas jovens da família nos últimos 5 anos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Gráfico 4"/>
          <p:cNvGraphicFramePr/>
          <p:nvPr/>
        </p:nvGraphicFramePr>
        <p:xfrm>
          <a:off x="0" y="3573016"/>
          <a:ext cx="9144000" cy="2816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275634405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0" y="1268760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Ceará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0" y="3212976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Paraíba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0" y="5157192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Piauí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tângulo 6"/>
          <p:cNvSpPr/>
          <p:nvPr/>
        </p:nvSpPr>
        <p:spPr bwMode="auto">
          <a:xfrm>
            <a:off x="0" y="5805264"/>
            <a:ext cx="2411760" cy="10527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251520" y="398320"/>
            <a:ext cx="864096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Atividade Econômica</a:t>
            </a:r>
          </a:p>
        </p:txBody>
      </p:sp>
      <p:graphicFrame>
        <p:nvGraphicFramePr>
          <p:cNvPr id="4" name="Gráfico 3"/>
          <p:cNvGraphicFramePr/>
          <p:nvPr/>
        </p:nvGraphicFramePr>
        <p:xfrm>
          <a:off x="0" y="1268760"/>
          <a:ext cx="9144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áfico 4"/>
          <p:cNvGraphicFramePr/>
          <p:nvPr/>
        </p:nvGraphicFramePr>
        <p:xfrm>
          <a:off x="0" y="3068960"/>
          <a:ext cx="9144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Gráfico 5"/>
          <p:cNvGraphicFramePr/>
          <p:nvPr>
            <p:extLst/>
          </p:nvPr>
        </p:nvGraphicFramePr>
        <p:xfrm>
          <a:off x="0" y="5058000"/>
          <a:ext cx="9144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209667354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244432"/>
            <a:ext cx="86409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Composição da Renda</a:t>
            </a:r>
          </a:p>
          <a:p>
            <a:r>
              <a:rPr lang="pt-BR" sz="2000" b="1" dirty="0">
                <a:solidFill>
                  <a:schemeClr val="bg1"/>
                </a:solidFill>
              </a:rPr>
              <a:t>Rendimentos anuais – Média por Família</a:t>
            </a:r>
          </a:p>
        </p:txBody>
      </p:sp>
      <p:graphicFrame>
        <p:nvGraphicFramePr>
          <p:cNvPr id="14" name="Tabela 13"/>
          <p:cNvGraphicFramePr>
            <a:graphicFrameLocks noGrp="1"/>
          </p:cNvGraphicFramePr>
          <p:nvPr>
            <p:extLst/>
          </p:nvPr>
        </p:nvGraphicFramePr>
        <p:xfrm>
          <a:off x="0" y="1154612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Gráfico 4">
            <a:extLst>
              <a:ext uri="{FF2B5EF4-FFF2-40B4-BE49-F238E27FC236}">
                <a16:creationId xmlns="" xmlns:a16="http://schemas.microsoft.com/office/drawing/2014/main" id="{CDAE99C8-58B2-4EC8-A343-A25BF045B7AA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9094" y="1525452"/>
          <a:ext cx="9114906" cy="50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94109229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aixaDeTexto 22"/>
          <p:cNvSpPr txBox="1"/>
          <p:nvPr/>
        </p:nvSpPr>
        <p:spPr>
          <a:xfrm>
            <a:off x="251520" y="1268760"/>
            <a:ext cx="8640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pt-BR" sz="1800" dirty="0"/>
              <a:t>Por que Monitoramento e Avaliação no âmbito de um Programa de Gestão do Conhecimento?</a:t>
            </a:r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r>
              <a:rPr lang="pt-BR" sz="1800" dirty="0"/>
              <a:t>Comunicação sem resultados? É efetivo?</a:t>
            </a:r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r>
              <a:rPr lang="pt-BR" sz="1800" dirty="0"/>
              <a:t>Como ampliar a sinergia entre o M&amp;A e os Coordenadores dos Projetos?</a:t>
            </a:r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endParaRPr lang="pt-BR" sz="1800" dirty="0"/>
          </a:p>
          <a:p>
            <a:pPr marL="342900" indent="-342900" algn="just">
              <a:buFont typeface="+mj-lt"/>
              <a:buAutoNum type="arabicPeriod"/>
            </a:pPr>
            <a:r>
              <a:rPr lang="pt-BR" sz="1800" dirty="0"/>
              <a:t>É importante promover o intercâmbio e o treinamento na área de M&amp;A?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251520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Pontos para Discussão</a:t>
            </a:r>
          </a:p>
        </p:txBody>
      </p:sp>
    </p:spTree>
    <p:extLst>
      <p:ext uri="{BB962C8B-B14F-4D97-AF65-F5344CB8AC3E}">
        <p14:creationId xmlns="" xmlns:p14="http://schemas.microsoft.com/office/powerpoint/2010/main" val="87200869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244432"/>
            <a:ext cx="86409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Composição da Renda </a:t>
            </a:r>
          </a:p>
          <a:p>
            <a:r>
              <a:rPr lang="pt-BR" sz="2000" b="1" dirty="0">
                <a:solidFill>
                  <a:schemeClr val="bg1"/>
                </a:solidFill>
              </a:rPr>
              <a:t>Rendimentos anuais - Percentuais</a:t>
            </a:r>
          </a:p>
        </p:txBody>
      </p:sp>
      <p:graphicFrame>
        <p:nvGraphicFramePr>
          <p:cNvPr id="14" name="Tabela 13"/>
          <p:cNvGraphicFramePr>
            <a:graphicFrameLocks noGrp="1"/>
          </p:cNvGraphicFramePr>
          <p:nvPr>
            <p:extLst/>
          </p:nvPr>
        </p:nvGraphicFramePr>
        <p:xfrm>
          <a:off x="0" y="1154612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pt-BR" sz="1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ela 9"/>
          <p:cNvGraphicFramePr>
            <a:graphicFrameLocks noGrp="1"/>
          </p:cNvGraphicFramePr>
          <p:nvPr/>
        </p:nvGraphicFramePr>
        <p:xfrm>
          <a:off x="0" y="1397000"/>
          <a:ext cx="9144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Ceará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Paraíba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Piauí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7" name="Gráfico 16">
            <a:extLst>
              <a:ext uri="{FF2B5EF4-FFF2-40B4-BE49-F238E27FC236}">
                <a16:creationId xmlns="" xmlns:a16="http://schemas.microsoft.com/office/drawing/2014/main" id="{454D0CDE-FF81-40FB-B86D-5F3B14BE895C}"/>
              </a:ext>
            </a:extLst>
          </p:cNvPr>
          <p:cNvGraphicFramePr/>
          <p:nvPr/>
        </p:nvGraphicFramePr>
        <p:xfrm>
          <a:off x="0" y="1988840"/>
          <a:ext cx="2988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Gráfico 17">
            <a:extLst>
              <a:ext uri="{FF2B5EF4-FFF2-40B4-BE49-F238E27FC236}">
                <a16:creationId xmlns="" xmlns:a16="http://schemas.microsoft.com/office/drawing/2014/main" id="{78486886-99AB-43ED-9166-9828DE0A43E2}"/>
              </a:ext>
            </a:extLst>
          </p:cNvPr>
          <p:cNvGraphicFramePr/>
          <p:nvPr/>
        </p:nvGraphicFramePr>
        <p:xfrm>
          <a:off x="3078000" y="1988840"/>
          <a:ext cx="2988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Gráfico 18">
            <a:extLst>
              <a:ext uri="{FF2B5EF4-FFF2-40B4-BE49-F238E27FC236}">
                <a16:creationId xmlns="" xmlns:a16="http://schemas.microsoft.com/office/drawing/2014/main" id="{31214854-596B-4BFF-8024-564A70957E46}"/>
              </a:ext>
            </a:extLst>
          </p:cNvPr>
          <p:cNvGraphicFramePr/>
          <p:nvPr/>
        </p:nvGraphicFramePr>
        <p:xfrm>
          <a:off x="6156000" y="1988840"/>
          <a:ext cx="2988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16574433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1223963" y="4495800"/>
            <a:ext cx="6400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20000"/>
              </a:spcAft>
            </a:pPr>
            <a:endParaRPr lang="en-US" altLang="en-US" sz="32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7936024" y="12195"/>
            <a:ext cx="1207976" cy="3690952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220124" y="-3981"/>
            <a:ext cx="808260" cy="3710603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39552" y="4725144"/>
            <a:ext cx="83275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Operação do Sistema de </a:t>
            </a:r>
            <a:r>
              <a:rPr lang="pt-BR" altLang="en-US" b="1" kern="0" dirty="0" err="1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M&amp;A</a:t>
            </a:r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do FIDA</a:t>
            </a:r>
          </a:p>
        </p:txBody>
      </p:sp>
      <p:sp>
        <p:nvSpPr>
          <p:cNvPr id="14" name="Rettangolo 13"/>
          <p:cNvSpPr/>
          <p:nvPr/>
        </p:nvSpPr>
        <p:spPr bwMode="auto">
          <a:xfrm>
            <a:off x="0" y="0"/>
            <a:ext cx="9144000" cy="3717032"/>
          </a:xfrm>
          <a:prstGeom prst="rect">
            <a:avLst/>
          </a:prstGeom>
          <a:solidFill>
            <a:srgbClr val="14246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8" name="Picture 2" descr="C:\Users\r.sayedkhan\Desktop\3597.jpg"/>
          <p:cNvPicPr>
            <a:picLocks noChangeAspect="1" noChangeArrowheads="1"/>
          </p:cNvPicPr>
          <p:nvPr/>
        </p:nvPicPr>
        <p:blipFill>
          <a:blip r:embed="rId3"/>
          <a:srcRect t="5022"/>
          <a:stretch>
            <a:fillRect/>
          </a:stretch>
        </p:blipFill>
        <p:spPr bwMode="auto">
          <a:xfrm>
            <a:off x="3230343" y="0"/>
            <a:ext cx="5913657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90558555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Sistema de </a:t>
            </a:r>
            <a:r>
              <a:rPr lang="pt-BR" b="1" dirty="0" err="1">
                <a:solidFill>
                  <a:schemeClr val="bg1"/>
                </a:solidFill>
              </a:rPr>
              <a:t>M&amp;A</a:t>
            </a:r>
            <a:r>
              <a:rPr lang="pt-BR" b="1" dirty="0">
                <a:solidFill>
                  <a:schemeClr val="bg1"/>
                </a:solidFill>
              </a:rPr>
              <a:t> do FIDA</a:t>
            </a:r>
          </a:p>
          <a:p>
            <a:r>
              <a:rPr lang="pt-BR" b="1" dirty="0">
                <a:solidFill>
                  <a:schemeClr val="bg1"/>
                </a:solidFill>
              </a:rPr>
              <a:t>Indicadores de Gestão e Impacto</a:t>
            </a:r>
          </a:p>
        </p:txBody>
      </p:sp>
      <p:sp>
        <p:nvSpPr>
          <p:cNvPr id="5" name="Retângulo 4"/>
          <p:cNvSpPr/>
          <p:nvPr/>
        </p:nvSpPr>
        <p:spPr bwMode="auto">
          <a:xfrm>
            <a:off x="1187624" y="4437112"/>
            <a:ext cx="2160240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Indicadores de Gestão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6" name="Retângulo 5"/>
          <p:cNvSpPr/>
          <p:nvPr/>
        </p:nvSpPr>
        <p:spPr bwMode="auto">
          <a:xfrm>
            <a:off x="5940152" y="4437112"/>
            <a:ext cx="2160240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Indicadores</a:t>
            </a:r>
            <a:r>
              <a:rPr kumimoji="0" lang="pt-BR" sz="1800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de Impacto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6148" name="Picture 4" descr="C:\Users\Rodrigo\Documents\My Screen Captures\Menu - Google Chrome_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1988840"/>
            <a:ext cx="3515886" cy="21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tângulo 6">
            <a:hlinkClick r:id="rId3"/>
          </p:cNvPr>
          <p:cNvSpPr/>
          <p:nvPr/>
        </p:nvSpPr>
        <p:spPr bwMode="auto">
          <a:xfrm>
            <a:off x="3563888" y="5661248"/>
            <a:ext cx="2160240" cy="86409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ACESSO AO SISTEMA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1800" b="1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www.fida.org.br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2050" name="Picture 2" descr="C:\Users\Rodrigo\Documents\My Screen Captures\MATRIZ DE INDICADORES - Google Chrome_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1988839"/>
            <a:ext cx="4269611" cy="21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067559935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1223963" y="4495800"/>
            <a:ext cx="6400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20000"/>
              </a:spcAft>
            </a:pPr>
            <a:endParaRPr lang="en-US" altLang="en-US" sz="32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7936024" y="12195"/>
            <a:ext cx="1207976" cy="3690952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220124" y="-3981"/>
            <a:ext cx="808260" cy="3710603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39552" y="4725144"/>
            <a:ext cx="83275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Disseminação da </a:t>
            </a:r>
          </a:p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experiência FIDA</a:t>
            </a:r>
          </a:p>
        </p:txBody>
      </p:sp>
      <p:sp>
        <p:nvSpPr>
          <p:cNvPr id="14" name="Rettangolo 13"/>
          <p:cNvSpPr/>
          <p:nvPr/>
        </p:nvSpPr>
        <p:spPr bwMode="auto">
          <a:xfrm>
            <a:off x="0" y="0"/>
            <a:ext cx="9144000" cy="3717032"/>
          </a:xfrm>
          <a:prstGeom prst="rect">
            <a:avLst/>
          </a:prstGeom>
          <a:solidFill>
            <a:srgbClr val="14246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8" name="Picture 2" descr="C:\Users\r.sayedkhan\Desktop\3597.jpg"/>
          <p:cNvPicPr>
            <a:picLocks noChangeAspect="1" noChangeArrowheads="1"/>
          </p:cNvPicPr>
          <p:nvPr/>
        </p:nvPicPr>
        <p:blipFill>
          <a:blip r:embed="rId3"/>
          <a:srcRect t="5022"/>
          <a:stretch>
            <a:fillRect/>
          </a:stretch>
        </p:blipFill>
        <p:spPr bwMode="auto">
          <a:xfrm>
            <a:off x="3230343" y="0"/>
            <a:ext cx="5913657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90558555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aixaDeTexto 22"/>
          <p:cNvSpPr txBox="1"/>
          <p:nvPr/>
        </p:nvSpPr>
        <p:spPr>
          <a:xfrm>
            <a:off x="251520" y="1268760"/>
            <a:ext cx="864096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pt-BR" sz="1600" b="1" dirty="0"/>
              <a:t>BNDES – RJ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pt-BR" sz="1400" dirty="0"/>
              <a:t>Apresentação do FIDA sobre o M&amp;A, Sistema de M&amp;A e Linha de Base (18-09-2016);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pt-BR" sz="1600" b="1" dirty="0"/>
              <a:t>IPEA - Brasília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pt-BR" sz="1400" dirty="0"/>
              <a:t>Participação no livro: </a:t>
            </a:r>
            <a:r>
              <a:rPr lang="pt-BR" sz="1400" i="1" dirty="0"/>
              <a:t>“</a:t>
            </a:r>
            <a:r>
              <a:rPr lang="pt-BR" sz="1400" i="1" u="sng" dirty="0"/>
              <a:t>Avaliação de Políticas Públicas no Semiárido Brasileiro</a:t>
            </a:r>
            <a:r>
              <a:rPr lang="pt-BR" sz="1400" dirty="0"/>
              <a:t>”, organizado pelo IPEA, com o apoio do FIDA na elaboração do capítulo</a:t>
            </a:r>
            <a:r>
              <a:rPr lang="pt-BR" sz="1400" i="1" dirty="0"/>
              <a:t>: “</a:t>
            </a:r>
            <a:r>
              <a:rPr lang="pt-BR" sz="1400" b="1" i="1" u="sng" dirty="0"/>
              <a:t>Monitoramento e Avaliação de Operações de Crédito Internacional para o Desenvolvimento Rural: o exemplo do FIDA</a:t>
            </a:r>
            <a:r>
              <a:rPr lang="pt-BR" sz="1400" dirty="0"/>
              <a:t>”, com previsão para lançamento em 2017;</a:t>
            </a:r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pt-BR" sz="1400" b="1" dirty="0"/>
              <a:t>SITE BRASIL DO FIDA 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pt-BR" sz="1400" dirty="0">
                <a:hlinkClick r:id="rId3"/>
              </a:rPr>
              <a:t>www.fida.org.br</a:t>
            </a:r>
            <a:endParaRPr lang="pt-BR" sz="1400" dirty="0"/>
          </a:p>
          <a:p>
            <a:pPr marL="285750" indent="-285750" algn="just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pt-BR" sz="1400" b="1" dirty="0"/>
              <a:t>MATERIAL DE COMUNICAÇÃO</a:t>
            </a:r>
          </a:p>
          <a:p>
            <a:pPr marL="742950" lvl="1" indent="-285750" algn="just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pt-BR" sz="1400" dirty="0"/>
              <a:t>Apoio na elaboração dos materiais de comunicação do FIDA.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251520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Disseminação da experiência: M&amp;A do FIDA</a:t>
            </a:r>
          </a:p>
        </p:txBody>
      </p:sp>
    </p:spTree>
    <p:extLst>
      <p:ext uri="{BB962C8B-B14F-4D97-AF65-F5344CB8AC3E}">
        <p14:creationId xmlns="" xmlns:p14="http://schemas.microsoft.com/office/powerpoint/2010/main" val="3371989961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1223963" y="4495800"/>
            <a:ext cx="6400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20000"/>
              </a:spcAft>
            </a:pPr>
            <a:endParaRPr lang="en-US" altLang="en-US" sz="32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7936024" y="12195"/>
            <a:ext cx="1207976" cy="3690952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220124" y="-3981"/>
            <a:ext cx="808260" cy="3710603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39552" y="4725144"/>
            <a:ext cx="83275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O que o FIDA espera para o futuro?</a:t>
            </a:r>
          </a:p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Perspectivas para o </a:t>
            </a:r>
            <a:r>
              <a:rPr lang="pt-BR" altLang="en-US" b="1" kern="0" dirty="0" err="1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M&amp;A</a:t>
            </a:r>
            <a:endParaRPr lang="pt-BR" altLang="en-US" b="1" kern="0" dirty="0">
              <a:solidFill>
                <a:srgbClr val="1F3562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tangolo 13"/>
          <p:cNvSpPr/>
          <p:nvPr/>
        </p:nvSpPr>
        <p:spPr bwMode="auto">
          <a:xfrm>
            <a:off x="0" y="0"/>
            <a:ext cx="9144000" cy="3717032"/>
          </a:xfrm>
          <a:prstGeom prst="rect">
            <a:avLst/>
          </a:prstGeom>
          <a:solidFill>
            <a:srgbClr val="14246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8" name="Picture 2" descr="C:\Users\r.sayedkhan\Desktop\3597.jpg"/>
          <p:cNvPicPr>
            <a:picLocks noChangeAspect="1" noChangeArrowheads="1"/>
          </p:cNvPicPr>
          <p:nvPr/>
        </p:nvPicPr>
        <p:blipFill>
          <a:blip r:embed="rId3"/>
          <a:srcRect t="5022"/>
          <a:stretch>
            <a:fillRect/>
          </a:stretch>
        </p:blipFill>
        <p:spPr bwMode="auto">
          <a:xfrm>
            <a:off x="3230343" y="0"/>
            <a:ext cx="5913657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90558555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aixaDeTexto 22"/>
          <p:cNvSpPr txBox="1"/>
          <p:nvPr/>
        </p:nvSpPr>
        <p:spPr>
          <a:xfrm>
            <a:off x="251520" y="1268760"/>
            <a:ext cx="86409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pt-BR" sz="1600" b="1" dirty="0"/>
              <a:t>Monitorar os indicadores: </a:t>
            </a:r>
            <a:r>
              <a:rPr lang="pt-BR" sz="1600" dirty="0"/>
              <a:t>POA, Marco Lógico e outros;</a:t>
            </a: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pt-BR" sz="1600" dirty="0"/>
              <a:t>Utilizar o Monitoramento e Avaliação no </a:t>
            </a:r>
            <a:r>
              <a:rPr lang="pt-BR" sz="1600" b="1" dirty="0"/>
              <a:t>planejamento</a:t>
            </a:r>
            <a:r>
              <a:rPr lang="pt-BR" sz="1600" dirty="0"/>
              <a:t> das ações do Projeto;</a:t>
            </a: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pt-BR" sz="1600" b="1" dirty="0"/>
              <a:t>Auxiliar a tomada de decisão</a:t>
            </a:r>
            <a:r>
              <a:rPr lang="pt-BR" sz="1600" dirty="0"/>
              <a:t>: informações úteis que qualificam as decisões;</a:t>
            </a: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pt-BR" sz="1600" b="1" dirty="0"/>
              <a:t>Promover a aprendizagem e a disseminação do conhecimento nas organizações</a:t>
            </a:r>
            <a:r>
              <a:rPr lang="pt-BR" sz="1600" dirty="0"/>
              <a:t>: amplia o conhecimento dos gerentes/equipes;</a:t>
            </a: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pt-BR" sz="1600" b="1" dirty="0"/>
              <a:t>Comunicar os resultados </a:t>
            </a:r>
            <a:r>
              <a:rPr lang="pt-BR" sz="1600" dirty="0"/>
              <a:t>para outras agências do governo e do setor privado;</a:t>
            </a: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pt-BR" sz="1600" b="1" dirty="0"/>
              <a:t>Ampliação do sistema de M&amp;A </a:t>
            </a:r>
            <a:r>
              <a:rPr lang="pt-BR" sz="1600" dirty="0"/>
              <a:t>– Atender às demandas dos Projetos</a:t>
            </a:r>
          </a:p>
          <a:p>
            <a:pPr marL="285750" indent="-285750" algn="just">
              <a:lnSpc>
                <a:spcPct val="150000"/>
              </a:lnSpc>
              <a:spcBef>
                <a:spcPct val="50000"/>
              </a:spcBef>
              <a:buFont typeface="Arial" pitchFamily="34" charset="0"/>
              <a:buChar char="•"/>
            </a:pPr>
            <a:r>
              <a:rPr lang="pt-BR" sz="1600" b="1" dirty="0"/>
              <a:t>Site do FIDA Brasil: </a:t>
            </a:r>
            <a:r>
              <a:rPr lang="pt-BR" sz="1600" dirty="0"/>
              <a:t>Construir um ambiente capaz de </a:t>
            </a:r>
            <a:r>
              <a:rPr lang="pt-BR" sz="1600" b="1" dirty="0"/>
              <a:t>disseminar os resultados obtidos </a:t>
            </a:r>
            <a:r>
              <a:rPr lang="pt-BR" sz="1600" dirty="0"/>
              <a:t>pelos Projetos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251520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O que o FIDA espera para o futuro?</a:t>
            </a:r>
          </a:p>
        </p:txBody>
      </p:sp>
    </p:spTree>
    <p:extLst>
      <p:ext uri="{BB962C8B-B14F-4D97-AF65-F5344CB8AC3E}">
        <p14:creationId xmlns="" xmlns:p14="http://schemas.microsoft.com/office/powerpoint/2010/main" val="3371989961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>
            <a:spLocks noGrp="1"/>
          </p:cNvSpPr>
          <p:nvPr>
            <p:ph idx="1"/>
          </p:nvPr>
        </p:nvSpPr>
        <p:spPr>
          <a:xfrm>
            <a:off x="184730" y="1438275"/>
            <a:ext cx="8419717" cy="4114800"/>
          </a:xfrm>
        </p:spPr>
        <p:txBody>
          <a:bodyPr/>
          <a:lstStyle/>
          <a:p>
            <a:pPr marL="0" indent="0">
              <a:buNone/>
            </a:pPr>
            <a:r>
              <a:rPr lang="pt-BR" b="1" dirty="0">
                <a:solidFill>
                  <a:srgbClr val="0070C0"/>
                </a:solidFill>
              </a:rPr>
              <a:t>FIDA - Fundo Internacional de Desenvolvimento Agrícola</a:t>
            </a:r>
          </a:p>
          <a:p>
            <a:pPr marL="0" indent="0">
              <a:buNone/>
            </a:pPr>
            <a:r>
              <a:rPr lang="en-GB" dirty="0"/>
              <a:t>   Via Paolo di </a:t>
            </a:r>
            <a:r>
              <a:rPr lang="en-GB" dirty="0" err="1"/>
              <a:t>Dono</a:t>
            </a:r>
            <a:r>
              <a:rPr lang="en-GB" dirty="0"/>
              <a:t>, 44, Roma, Italia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395536" y="2276872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000" dirty="0"/>
          </a:p>
          <a:p>
            <a:r>
              <a:rPr lang="pt-BR" sz="2000" dirty="0"/>
              <a:t>Escritório Compartilhado das Nações Unidas</a:t>
            </a:r>
          </a:p>
          <a:p>
            <a:r>
              <a:rPr lang="pt-BR" sz="2000" dirty="0"/>
              <a:t>Praça Municipal Thomé de Souza, S/N, Edifício Elevador Lacerda</a:t>
            </a:r>
          </a:p>
          <a:p>
            <a:r>
              <a:rPr lang="pt-BR" sz="2000" dirty="0"/>
              <a:t>CEP 40.020-010</a:t>
            </a:r>
          </a:p>
          <a:p>
            <a:endParaRPr lang="pt-BR" sz="2000" dirty="0"/>
          </a:p>
          <a:p>
            <a:r>
              <a:rPr lang="pt-BR" sz="2000" dirty="0" err="1"/>
              <a:t>Salvador-BA</a:t>
            </a:r>
            <a:r>
              <a:rPr lang="pt-BR" sz="2000" dirty="0"/>
              <a:t>, Brasil</a:t>
            </a:r>
          </a:p>
          <a:p>
            <a:r>
              <a:rPr lang="pt-BR" sz="2000" dirty="0"/>
              <a:t>Tel. (+5571) 3183-5715/5700</a:t>
            </a:r>
          </a:p>
          <a:p>
            <a:r>
              <a:rPr lang="pt-BR" sz="2000" dirty="0"/>
              <a:t>www.fida.org.br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647" y="3532569"/>
            <a:ext cx="4202257" cy="3151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251520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Obrigado!</a:t>
            </a:r>
          </a:p>
        </p:txBody>
      </p:sp>
    </p:spTree>
    <p:extLst>
      <p:ext uri="{BB962C8B-B14F-4D97-AF65-F5344CB8AC3E}">
        <p14:creationId xmlns="" xmlns:p14="http://schemas.microsoft.com/office/powerpoint/2010/main" val="289567854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1223963" y="4495800"/>
            <a:ext cx="6400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20000"/>
              </a:spcAft>
            </a:pPr>
            <a:endParaRPr lang="en-US" altLang="en-US" sz="32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7936024" y="12195"/>
            <a:ext cx="1207976" cy="3690952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220124" y="-3981"/>
            <a:ext cx="808260" cy="3710603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39552" y="4725144"/>
            <a:ext cx="83275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A atual conjuntura do sistema de M&amp;A dos projetos FIDA: organização, estrutura e processos</a:t>
            </a:r>
          </a:p>
        </p:txBody>
      </p:sp>
      <p:sp>
        <p:nvSpPr>
          <p:cNvPr id="14" name="Rettangolo 13"/>
          <p:cNvSpPr/>
          <p:nvPr/>
        </p:nvSpPr>
        <p:spPr bwMode="auto">
          <a:xfrm>
            <a:off x="0" y="0"/>
            <a:ext cx="9144000" cy="3717032"/>
          </a:xfrm>
          <a:prstGeom prst="rect">
            <a:avLst/>
          </a:prstGeom>
          <a:solidFill>
            <a:srgbClr val="14246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8" name="Picture 2" descr="C:\Users\r.sayedkhan\Desktop\3597.jpg"/>
          <p:cNvPicPr>
            <a:picLocks noChangeAspect="1" noChangeArrowheads="1"/>
          </p:cNvPicPr>
          <p:nvPr/>
        </p:nvPicPr>
        <p:blipFill>
          <a:blip r:embed="rId3"/>
          <a:srcRect t="5022"/>
          <a:stretch>
            <a:fillRect/>
          </a:stretch>
        </p:blipFill>
        <p:spPr bwMode="auto">
          <a:xfrm>
            <a:off x="3230343" y="0"/>
            <a:ext cx="5913657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9055855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Atribuições da Equipe de M&amp;A dos Projetos</a:t>
            </a:r>
          </a:p>
          <a:p>
            <a:r>
              <a:rPr lang="pt-BR" b="1" dirty="0">
                <a:solidFill>
                  <a:schemeClr val="bg1"/>
                </a:solidFill>
              </a:rPr>
              <a:t>Apoio do Sistema de M&amp;A do FIDA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251520" y="1178647"/>
            <a:ext cx="8640960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dirty="0"/>
              <a:t>Atualizações dos Indicadores do Marco Lógico e POA no </a:t>
            </a:r>
            <a:r>
              <a:rPr lang="pt-BR" sz="1300" b="1" dirty="0"/>
              <a:t>sistema de M&amp;A </a:t>
            </a:r>
            <a:r>
              <a:rPr lang="pt-BR" sz="1300" dirty="0"/>
              <a:t>– Metas e Resultados;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endParaRPr lang="pt-BR" sz="1300" dirty="0"/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dirty="0"/>
              <a:t>Elaboração de Relatórios: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dirty="0"/>
              <a:t>Relatório Técnico de Progresso - Periodicidade semestral;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dirty="0"/>
              <a:t>Apoio na elaboração do POA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b="1" dirty="0"/>
              <a:t>Subsidiados pelo Sistema de M&amp;A.</a:t>
            </a:r>
          </a:p>
          <a:p>
            <a:pPr marL="800100" lvl="1" indent="-342900" algn="just">
              <a:lnSpc>
                <a:spcPct val="150000"/>
              </a:lnSpc>
            </a:pPr>
            <a:endParaRPr lang="pt-BR" sz="1300" dirty="0"/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dirty="0"/>
              <a:t>Análise e comunicação da Linha de Base: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b="1" dirty="0"/>
              <a:t>Sistema de M&amp;A</a:t>
            </a:r>
            <a:r>
              <a:rPr lang="pt-BR" sz="1300" dirty="0"/>
              <a:t>: Armazenamento e análise comparativa entre os Projetos FIDA;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dirty="0"/>
              <a:t>Linguagem simples para o manuseio das informações pelos Projetos.</a:t>
            </a:r>
          </a:p>
          <a:p>
            <a:pPr marL="800100" lvl="1" indent="-342900" algn="just">
              <a:lnSpc>
                <a:spcPct val="150000"/>
              </a:lnSpc>
            </a:pPr>
            <a:endParaRPr lang="pt-BR" sz="1300" dirty="0"/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dirty="0"/>
              <a:t>Apoio na elaboração dos Indicadores de Gestão e avaliação do desenvolvimento do projeto: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300" dirty="0"/>
              <a:t>Avaliação dos avanços dos Projetos: Semanal, quinzenal, mensal, trimestral, semestral e anual – Propiciado pelo </a:t>
            </a:r>
            <a:r>
              <a:rPr lang="pt-BR" sz="1300" b="1" dirty="0"/>
              <a:t>Sistema de M&amp;A;</a:t>
            </a:r>
            <a:endParaRPr lang="pt-BR" sz="1300" dirty="0"/>
          </a:p>
        </p:txBody>
      </p:sp>
      <p:sp>
        <p:nvSpPr>
          <p:cNvPr id="7" name="Retângulo 6"/>
          <p:cNvSpPr/>
          <p:nvPr/>
        </p:nvSpPr>
        <p:spPr bwMode="auto">
          <a:xfrm>
            <a:off x="0" y="5993904"/>
            <a:ext cx="9144000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pt-BR" sz="1800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PLANO DE TRABALHO DEPENDENTE DE UM SISTEMA DE M&amp;A EFICAZ: </a:t>
            </a:r>
            <a:r>
              <a:rPr lang="pt-BR" sz="1800" b="1" u="sng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IMPORTÂNCIA DO SISTEMA DE M&amp;A DO FIDA</a:t>
            </a:r>
          </a:p>
        </p:txBody>
      </p:sp>
    </p:spTree>
    <p:extLst>
      <p:ext uri="{BB962C8B-B14F-4D97-AF65-F5344CB8AC3E}">
        <p14:creationId xmlns="" xmlns:p14="http://schemas.microsoft.com/office/powerpoint/2010/main" val="20452036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aixaDeTexto 2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Fluxograma de Informações</a:t>
            </a:r>
          </a:p>
          <a:p>
            <a:r>
              <a:rPr lang="pt-BR" b="1" dirty="0">
                <a:solidFill>
                  <a:schemeClr val="bg1"/>
                </a:solidFill>
              </a:rPr>
              <a:t>Modelo Geral – Visão tradicional</a:t>
            </a:r>
          </a:p>
        </p:txBody>
      </p:sp>
      <p:sp>
        <p:nvSpPr>
          <p:cNvPr id="10" name="Retângulo 9"/>
          <p:cNvSpPr/>
          <p:nvPr/>
        </p:nvSpPr>
        <p:spPr bwMode="auto">
          <a:xfrm>
            <a:off x="3491880" y="1313472"/>
            <a:ext cx="2160240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FIDA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1400" b="1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Indicadores de Monitoramento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Retângulo 11"/>
          <p:cNvSpPr/>
          <p:nvPr/>
        </p:nvSpPr>
        <p:spPr bwMode="auto">
          <a:xfrm>
            <a:off x="323528" y="4797152"/>
            <a:ext cx="2160240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Unidades Regionais</a:t>
            </a:r>
          </a:p>
        </p:txBody>
      </p:sp>
      <p:sp>
        <p:nvSpPr>
          <p:cNvPr id="15" name="Retângulo 14"/>
          <p:cNvSpPr/>
          <p:nvPr/>
        </p:nvSpPr>
        <p:spPr bwMode="auto">
          <a:xfrm>
            <a:off x="3491880" y="4797152"/>
            <a:ext cx="2160240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Outras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Secretarias</a:t>
            </a:r>
          </a:p>
        </p:txBody>
      </p:sp>
      <p:sp>
        <p:nvSpPr>
          <p:cNvPr id="16" name="Retângulo 15"/>
          <p:cNvSpPr/>
          <p:nvPr/>
        </p:nvSpPr>
        <p:spPr bwMode="auto">
          <a:xfrm>
            <a:off x="6660232" y="4797152"/>
            <a:ext cx="2160240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Empresas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1400" dirty="0">
                <a:latin typeface="Arial" charset="0"/>
                <a:ea typeface="ＭＳ Ｐゴシック" pitchFamily="1" charset="-128"/>
                <a:cs typeface="ＭＳ Ｐゴシック" pitchFamily="1" charset="-128"/>
              </a:rPr>
              <a:t>(apoio técnico entre outras)</a:t>
            </a:r>
            <a:endParaRPr kumimoji="0" lang="pt-B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cxnSp>
        <p:nvCxnSpPr>
          <p:cNvPr id="33" name="Conector de seta reta 32"/>
          <p:cNvCxnSpPr>
            <a:stCxn id="12" idx="0"/>
          </p:cNvCxnSpPr>
          <p:nvPr/>
        </p:nvCxnSpPr>
        <p:spPr bwMode="auto">
          <a:xfrm flipV="1">
            <a:off x="1403648" y="3861048"/>
            <a:ext cx="2376264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35" name="Conector de seta reta 34"/>
          <p:cNvCxnSpPr>
            <a:stCxn id="15" idx="0"/>
          </p:cNvCxnSpPr>
          <p:nvPr/>
        </p:nvCxnSpPr>
        <p:spPr bwMode="auto">
          <a:xfrm flipV="1">
            <a:off x="4572000" y="3861048"/>
            <a:ext cx="0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37" name="Conector de seta reta 36"/>
          <p:cNvCxnSpPr>
            <a:stCxn id="16" idx="0"/>
          </p:cNvCxnSpPr>
          <p:nvPr/>
        </p:nvCxnSpPr>
        <p:spPr bwMode="auto">
          <a:xfrm flipH="1" flipV="1">
            <a:off x="5292080" y="3861048"/>
            <a:ext cx="2448272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42" name="Conector de seta reta 41"/>
          <p:cNvCxnSpPr/>
          <p:nvPr/>
        </p:nvCxnSpPr>
        <p:spPr bwMode="auto">
          <a:xfrm flipV="1">
            <a:off x="4572000" y="2249576"/>
            <a:ext cx="0" cy="86409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44" name="CaixaDeTexto 43"/>
          <p:cNvSpPr txBox="1"/>
          <p:nvPr/>
        </p:nvSpPr>
        <p:spPr>
          <a:xfrm>
            <a:off x="6163712" y="2880856"/>
            <a:ext cx="1763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dirty="0"/>
              <a:t>O Projeto alimenta </a:t>
            </a:r>
          </a:p>
          <a:p>
            <a:pPr algn="r"/>
            <a:r>
              <a:rPr lang="pt-BR" sz="1400" dirty="0"/>
              <a:t>o Sistema de M&amp;A</a:t>
            </a:r>
            <a:endParaRPr lang="pt-BR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Conector de seta reta 16"/>
          <p:cNvCxnSpPr/>
          <p:nvPr/>
        </p:nvCxnSpPr>
        <p:spPr bwMode="auto">
          <a:xfrm>
            <a:off x="5652120" y="3365709"/>
            <a:ext cx="2196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tângulo 17"/>
          <p:cNvSpPr/>
          <p:nvPr/>
        </p:nvSpPr>
        <p:spPr bwMode="auto">
          <a:xfrm>
            <a:off x="0" y="5993904"/>
            <a:ext cx="9144000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pt-BR" sz="1800" b="1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A INFORMAÇÃO UTILIZADA DE FORMA CADASTRAL</a:t>
            </a:r>
          </a:p>
        </p:txBody>
      </p:sp>
      <p:sp>
        <p:nvSpPr>
          <p:cNvPr id="11" name="Retângulo 10"/>
          <p:cNvSpPr/>
          <p:nvPr/>
        </p:nvSpPr>
        <p:spPr bwMode="auto">
          <a:xfrm>
            <a:off x="3491880" y="2924944"/>
            <a:ext cx="2160240" cy="86409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Unidade Gestora do Projeto</a:t>
            </a:r>
          </a:p>
        </p:txBody>
      </p:sp>
    </p:spTree>
    <p:extLst>
      <p:ext uri="{BB962C8B-B14F-4D97-AF65-F5344CB8AC3E}">
        <p14:creationId xmlns="" xmlns:p14="http://schemas.microsoft.com/office/powerpoint/2010/main" val="33719899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 animBg="1"/>
      <p:bldP spid="16" grpId="0" animBg="1"/>
      <p:bldP spid="44" grpId="0"/>
      <p:bldP spid="1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 bwMode="auto">
          <a:xfrm>
            <a:off x="3491880" y="1313472"/>
            <a:ext cx="2160240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FIDA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1400" b="1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Indicadores de Monitoramento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Retângulo 11"/>
          <p:cNvSpPr/>
          <p:nvPr/>
        </p:nvSpPr>
        <p:spPr bwMode="auto">
          <a:xfrm>
            <a:off x="323528" y="4797152"/>
            <a:ext cx="2160240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Unidades Regionais</a:t>
            </a:r>
          </a:p>
        </p:txBody>
      </p:sp>
      <p:sp>
        <p:nvSpPr>
          <p:cNvPr id="15" name="Retângulo 14"/>
          <p:cNvSpPr/>
          <p:nvPr/>
        </p:nvSpPr>
        <p:spPr bwMode="auto">
          <a:xfrm>
            <a:off x="3491880" y="4797152"/>
            <a:ext cx="2160240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Outras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Secretarias</a:t>
            </a:r>
          </a:p>
        </p:txBody>
      </p:sp>
      <p:sp>
        <p:nvSpPr>
          <p:cNvPr id="16" name="Retângulo 15"/>
          <p:cNvSpPr/>
          <p:nvPr/>
        </p:nvSpPr>
        <p:spPr bwMode="auto">
          <a:xfrm>
            <a:off x="6660232" y="4797152"/>
            <a:ext cx="2160240" cy="864096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Empresas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sz="1400" dirty="0">
                <a:latin typeface="Arial" charset="0"/>
                <a:ea typeface="ＭＳ Ｐゴシック" pitchFamily="1" charset="-128"/>
                <a:cs typeface="ＭＳ Ｐゴシック" pitchFamily="1" charset="-128"/>
              </a:rPr>
              <a:t>(apoio técnico entre outras)</a:t>
            </a:r>
            <a:endParaRPr kumimoji="0" lang="pt-B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cxnSp>
        <p:nvCxnSpPr>
          <p:cNvPr id="33" name="Conector de seta reta 32"/>
          <p:cNvCxnSpPr>
            <a:stCxn id="12" idx="0"/>
          </p:cNvCxnSpPr>
          <p:nvPr/>
        </p:nvCxnSpPr>
        <p:spPr bwMode="auto">
          <a:xfrm flipV="1">
            <a:off x="1403648" y="3861048"/>
            <a:ext cx="2376264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35" name="Conector de seta reta 34"/>
          <p:cNvCxnSpPr>
            <a:stCxn id="15" idx="0"/>
          </p:cNvCxnSpPr>
          <p:nvPr/>
        </p:nvCxnSpPr>
        <p:spPr bwMode="auto">
          <a:xfrm flipV="1">
            <a:off x="4572000" y="3861048"/>
            <a:ext cx="0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37" name="Conector de seta reta 36"/>
          <p:cNvCxnSpPr>
            <a:stCxn id="16" idx="0"/>
          </p:cNvCxnSpPr>
          <p:nvPr/>
        </p:nvCxnSpPr>
        <p:spPr bwMode="auto">
          <a:xfrm flipH="1" flipV="1">
            <a:off x="5292080" y="3861048"/>
            <a:ext cx="2448272" cy="93610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42" name="Conector de seta reta 41"/>
          <p:cNvCxnSpPr>
            <a:stCxn id="11" idx="0"/>
            <a:endCxn id="10" idx="2"/>
          </p:cNvCxnSpPr>
          <p:nvPr/>
        </p:nvCxnSpPr>
        <p:spPr bwMode="auto">
          <a:xfrm flipV="1">
            <a:off x="4572000" y="2177568"/>
            <a:ext cx="0" cy="74737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sp>
        <p:nvSpPr>
          <p:cNvPr id="44" name="CaixaDeTexto 43"/>
          <p:cNvSpPr txBox="1"/>
          <p:nvPr/>
        </p:nvSpPr>
        <p:spPr>
          <a:xfrm>
            <a:off x="5724128" y="2854352"/>
            <a:ext cx="220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dirty="0"/>
              <a:t>O Projeto alimenta </a:t>
            </a:r>
          </a:p>
          <a:p>
            <a:pPr algn="r"/>
            <a:r>
              <a:rPr lang="pt-BR" sz="1200" dirty="0"/>
              <a:t>o </a:t>
            </a:r>
            <a:r>
              <a:rPr lang="pt-BR" sz="1200" b="1" dirty="0"/>
              <a:t>Sistema de M&amp;A </a:t>
            </a:r>
            <a:r>
              <a:rPr lang="pt-BR" sz="1200" dirty="0"/>
              <a:t>do FIDA</a:t>
            </a:r>
            <a:endParaRPr lang="pt-BR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Conector de seta reta 16"/>
          <p:cNvCxnSpPr/>
          <p:nvPr/>
        </p:nvCxnSpPr>
        <p:spPr bwMode="auto">
          <a:xfrm>
            <a:off x="5652120" y="3365709"/>
            <a:ext cx="2196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Retângulo 17"/>
          <p:cNvSpPr/>
          <p:nvPr/>
        </p:nvSpPr>
        <p:spPr bwMode="auto">
          <a:xfrm>
            <a:off x="0" y="5993904"/>
            <a:ext cx="9144000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pt-BR" sz="1800" b="1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M&amp;A COMO UMA FERRAMENTA DE GESTÃO</a:t>
            </a:r>
          </a:p>
          <a:p>
            <a:pPr algn="ctr"/>
            <a:r>
              <a:rPr lang="pt-BR" sz="1800" b="1" u="sng" dirty="0">
                <a:solidFill>
                  <a:schemeClr val="bg1"/>
                </a:solidFill>
                <a:latin typeface="Arial" charset="0"/>
                <a:ea typeface="ＭＳ Ｐゴシック" pitchFamily="1" charset="-128"/>
                <a:cs typeface="ＭＳ Ｐゴシック" pitchFamily="1" charset="-128"/>
              </a:rPr>
              <a:t>IMPORTÂNCIA DO SISTEMA DE M&amp;A DO FIDA</a:t>
            </a:r>
            <a:endParaRPr lang="pt-BR" sz="1800" b="1" dirty="0">
              <a:solidFill>
                <a:schemeClr val="bg1"/>
              </a:solidFill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Fluxograma de Informações</a:t>
            </a:r>
          </a:p>
          <a:p>
            <a:r>
              <a:rPr lang="pt-BR" b="1" dirty="0">
                <a:solidFill>
                  <a:schemeClr val="bg1"/>
                </a:solidFill>
              </a:rPr>
              <a:t>Modelo Geral – Visão Ampliada 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5652120" y="3409836"/>
            <a:ext cx="2272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" dirty="0"/>
              <a:t>O </a:t>
            </a:r>
            <a:r>
              <a:rPr lang="pt-BR" sz="1200" b="1" dirty="0"/>
              <a:t>Sistema de M&amp;A </a:t>
            </a:r>
            <a:r>
              <a:rPr lang="pt-BR" sz="1200" dirty="0"/>
              <a:t>do FIDA </a:t>
            </a:r>
          </a:p>
          <a:p>
            <a:pPr algn="r"/>
            <a:r>
              <a:rPr lang="pt-BR" sz="1200" dirty="0"/>
              <a:t>alimenta o projeto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467544" y="2830882"/>
            <a:ext cx="2484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/>
              <a:t>Avaliação: Análise dos resultados e impactos.</a:t>
            </a:r>
          </a:p>
          <a:p>
            <a:endParaRPr lang="pt-BR" sz="1400" dirty="0"/>
          </a:p>
          <a:p>
            <a:r>
              <a:rPr lang="pt-BR" sz="1400" dirty="0"/>
              <a:t>Auxílio à tomada de decisão</a:t>
            </a:r>
          </a:p>
        </p:txBody>
      </p:sp>
      <p:cxnSp>
        <p:nvCxnSpPr>
          <p:cNvPr id="22" name="Conector de seta reta 21"/>
          <p:cNvCxnSpPr/>
          <p:nvPr/>
        </p:nvCxnSpPr>
        <p:spPr bwMode="auto">
          <a:xfrm>
            <a:off x="467856" y="3365499"/>
            <a:ext cx="3060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Retângulo 10"/>
          <p:cNvSpPr/>
          <p:nvPr/>
        </p:nvSpPr>
        <p:spPr bwMode="auto">
          <a:xfrm>
            <a:off x="3491880" y="2924944"/>
            <a:ext cx="2160240" cy="86409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Unidade Gestora do Projeto</a:t>
            </a:r>
          </a:p>
        </p:txBody>
      </p:sp>
      <p:cxnSp>
        <p:nvCxnSpPr>
          <p:cNvPr id="23" name="Conector de seta reta 22"/>
          <p:cNvCxnSpPr>
            <a:stCxn id="12" idx="3"/>
            <a:endCxn id="15" idx="1"/>
          </p:cNvCxnSpPr>
          <p:nvPr/>
        </p:nvCxnSpPr>
        <p:spPr bwMode="auto">
          <a:xfrm>
            <a:off x="2483768" y="5229200"/>
            <a:ext cx="100811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  <p:cxnSp>
        <p:nvCxnSpPr>
          <p:cNvPr id="25" name="Conector de seta reta 24"/>
          <p:cNvCxnSpPr>
            <a:stCxn id="15" idx="3"/>
            <a:endCxn id="16" idx="1"/>
          </p:cNvCxnSpPr>
          <p:nvPr/>
        </p:nvCxnSpPr>
        <p:spPr bwMode="auto">
          <a:xfrm>
            <a:off x="5652120" y="5229200"/>
            <a:ext cx="1008112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arrow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</p:spTree>
    <p:extLst>
      <p:ext uri="{BB962C8B-B14F-4D97-AF65-F5344CB8AC3E}">
        <p14:creationId xmlns="" xmlns:p14="http://schemas.microsoft.com/office/powerpoint/2010/main" val="8606686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5" grpId="0" animBg="1"/>
      <p:bldP spid="16" grpId="0" animBg="1"/>
      <p:bldP spid="44" grpId="0"/>
      <p:bldP spid="18" grpId="0" animBg="1"/>
      <p:bldP spid="20" grpId="0"/>
      <p:bldP spid="21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1223963" y="4495800"/>
            <a:ext cx="6400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ct val="20000"/>
              </a:spcAft>
            </a:pPr>
            <a:endParaRPr lang="en-US" altLang="en-US" sz="32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7936024" y="12195"/>
            <a:ext cx="1207976" cy="3690952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220124" y="-3981"/>
            <a:ext cx="808260" cy="3710603"/>
          </a:xfrm>
          <a:prstGeom prst="rect">
            <a:avLst/>
          </a:prstGeom>
          <a:solidFill>
            <a:srgbClr val="113F8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539552" y="4725144"/>
            <a:ext cx="83275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Sistema de </a:t>
            </a:r>
            <a:r>
              <a:rPr lang="pt-BR" altLang="en-US" b="1" kern="0" dirty="0" err="1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M&amp;A</a:t>
            </a:r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do FIDA</a:t>
            </a:r>
          </a:p>
          <a:p>
            <a:pPr algn="r"/>
            <a:r>
              <a:rPr lang="pt-BR" altLang="en-US" b="1" kern="0" dirty="0">
                <a:solidFill>
                  <a:srgbClr val="1F356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Indicadores de Gestão</a:t>
            </a:r>
          </a:p>
        </p:txBody>
      </p:sp>
      <p:sp>
        <p:nvSpPr>
          <p:cNvPr id="14" name="Rettangolo 13"/>
          <p:cNvSpPr/>
          <p:nvPr/>
        </p:nvSpPr>
        <p:spPr bwMode="auto">
          <a:xfrm>
            <a:off x="0" y="0"/>
            <a:ext cx="9144000" cy="3717032"/>
          </a:xfrm>
          <a:prstGeom prst="rect">
            <a:avLst/>
          </a:prstGeom>
          <a:solidFill>
            <a:srgbClr val="14246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8" name="Picture 2" descr="C:\Users\r.sayedkhan\Desktop\3597.jpg"/>
          <p:cNvPicPr>
            <a:picLocks noChangeAspect="1" noChangeArrowheads="1"/>
          </p:cNvPicPr>
          <p:nvPr/>
        </p:nvPicPr>
        <p:blipFill>
          <a:blip r:embed="rId3"/>
          <a:srcRect t="5022"/>
          <a:stretch>
            <a:fillRect/>
          </a:stretch>
        </p:blipFill>
        <p:spPr bwMode="auto">
          <a:xfrm>
            <a:off x="3230343" y="0"/>
            <a:ext cx="5913657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90558555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aixaDeTexto 22"/>
          <p:cNvSpPr txBox="1"/>
          <p:nvPr/>
        </p:nvSpPr>
        <p:spPr>
          <a:xfrm>
            <a:off x="251520" y="1268760"/>
            <a:ext cx="86409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dirty="0"/>
              <a:t>Lançamento em 25 de abril de 2016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/>
              <a:t>Oficinas de treinamento: </a:t>
            </a:r>
            <a:r>
              <a:rPr lang="pt-BR" sz="1600" dirty="0"/>
              <a:t>Abril e Julho de 2016</a:t>
            </a:r>
          </a:p>
          <a:p>
            <a:pPr marL="800100" lvl="1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/>
              <a:t>Suporte individual: </a:t>
            </a:r>
            <a:r>
              <a:rPr lang="pt-BR" sz="1600" dirty="0"/>
              <a:t>Consultor em </a:t>
            </a:r>
            <a:r>
              <a:rPr lang="pt-BR" sz="1600" dirty="0" err="1"/>
              <a:t>M&amp;A</a:t>
            </a:r>
            <a:r>
              <a:rPr lang="pt-BR" sz="1600" dirty="0"/>
              <a:t> (presencial e remoto)</a:t>
            </a:r>
          </a:p>
          <a:p>
            <a:pPr marL="1257300" lvl="2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dirty="0"/>
              <a:t>Aprofundamento do uso do sistema, apresentação de melhorias; e feedback com sugestões para novos aperfeiçoamentos.</a:t>
            </a:r>
          </a:p>
          <a:p>
            <a:pPr marL="1257300" lvl="2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/>
              <a:t>Construção conjunta dos fluxos de informação</a:t>
            </a:r>
            <a:r>
              <a:rPr lang="pt-BR" sz="1600" dirty="0"/>
              <a:t>: </a:t>
            </a:r>
            <a:r>
              <a:rPr lang="pt-BR" sz="1600" dirty="0" err="1"/>
              <a:t>Funcionograma</a:t>
            </a:r>
            <a:r>
              <a:rPr lang="pt-BR" sz="1600" dirty="0"/>
              <a:t> e Fluxograma</a:t>
            </a:r>
          </a:p>
          <a:p>
            <a:pPr marL="1257300" lvl="2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dirty="0" err="1"/>
              <a:t>M&amp;A</a:t>
            </a:r>
            <a:r>
              <a:rPr lang="pt-BR" sz="1600" dirty="0"/>
              <a:t> como uma ferramenta de </a:t>
            </a:r>
            <a:r>
              <a:rPr lang="pt-BR" sz="1600" b="1" dirty="0"/>
              <a:t>Gestão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/>
              <a:t>Indicadores de Gestão:</a:t>
            </a:r>
          </a:p>
          <a:p>
            <a:pPr marL="1257300" lvl="2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/>
              <a:t>Monitoramento dos indicadores: </a:t>
            </a:r>
            <a:r>
              <a:rPr lang="pt-BR" sz="1600" dirty="0"/>
              <a:t>Desenho do Projeto; Marco Lógico e Plano Operativo Anual (POA);</a:t>
            </a:r>
          </a:p>
          <a:p>
            <a:pPr marL="1257300" lvl="2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b="1" dirty="0"/>
              <a:t>Relatórios automáticos:</a:t>
            </a:r>
          </a:p>
          <a:p>
            <a:pPr marL="1714500" lvl="3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dirty="0"/>
              <a:t>Relatório Técnico de Progresso e POA</a:t>
            </a:r>
          </a:p>
          <a:p>
            <a:pPr marL="1714500" lvl="3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pt-BR" sz="1600" dirty="0"/>
              <a:t>Suportes às Missões de Supervisão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Sistema FIDA de </a:t>
            </a:r>
            <a:r>
              <a:rPr lang="pt-BR" b="1" dirty="0" err="1">
                <a:solidFill>
                  <a:schemeClr val="bg1"/>
                </a:solidFill>
              </a:rPr>
              <a:t>M&amp;A</a:t>
            </a:r>
            <a:endParaRPr lang="pt-BR" b="1" dirty="0">
              <a:solidFill>
                <a:schemeClr val="bg1"/>
              </a:solidFill>
            </a:endParaRPr>
          </a:p>
          <a:p>
            <a:r>
              <a:rPr lang="pt-BR" b="1" dirty="0">
                <a:solidFill>
                  <a:schemeClr val="bg1"/>
                </a:solidFill>
              </a:rPr>
              <a:t>Indicadores de Gestão</a:t>
            </a:r>
          </a:p>
        </p:txBody>
      </p:sp>
    </p:spTree>
    <p:extLst>
      <p:ext uri="{BB962C8B-B14F-4D97-AF65-F5344CB8AC3E}">
        <p14:creationId xmlns="" xmlns:p14="http://schemas.microsoft.com/office/powerpoint/2010/main" val="337198996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01_corporate2015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  <a:cs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  <a:cs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IFAD Corporate theme" ma:contentTypeID="0x0101008680E87777A6194D938ACB15C33232620022477E34447622469CB388F9063D1AE4" ma:contentTypeVersion="7" ma:contentTypeDescription="PowerPoint templates using IFAD themes" ma:contentTypeScope="" ma:versionID="de254af134bc5f1bc774d379343771d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608061-A782-4529-BBCF-C45E6881C702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4EF80EE-49EB-418C-A6C0-84E5ADA803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D6ED99-5064-41F1-9BD5-874C25E8CDE0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F7F0D162-02F3-4D35-97C3-94FE7D34BF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01_corporate2015</Template>
  <TotalTime>13318</TotalTime>
  <Words>1492</Words>
  <Application>Microsoft Office PowerPoint</Application>
  <PresentationFormat>Apresentação na tela (4:3)</PresentationFormat>
  <Paragraphs>368</Paragraphs>
  <Slides>37</Slides>
  <Notes>28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38" baseType="lpstr">
      <vt:lpstr>01_corporate2015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Company>IFAD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Sayed Khan, Raniya</dc:creator>
  <cp:lastModifiedBy>Rodrigo</cp:lastModifiedBy>
  <cp:revision>559</cp:revision>
  <cp:lastPrinted>2016-06-16T13:41:14Z</cp:lastPrinted>
  <dcterms:created xsi:type="dcterms:W3CDTF">2015-09-22T08:37:52Z</dcterms:created>
  <dcterms:modified xsi:type="dcterms:W3CDTF">2017-05-10T14:02:43Z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0x0101008680E87777A6194D938ACB15C33232620022477E34447622469CB388F9063D1AE4</vt:lpwstr>
  </property>
</Properties>
</file>