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267" r:id="rId6"/>
    <p:sldId id="269" r:id="rId7"/>
    <p:sldId id="270" r:id="rId8"/>
    <p:sldId id="271" r:id="rId9"/>
    <p:sldId id="279" r:id="rId10"/>
    <p:sldId id="280" r:id="rId11"/>
    <p:sldId id="272" r:id="rId12"/>
    <p:sldId id="281" r:id="rId13"/>
    <p:sldId id="282" r:id="rId14"/>
    <p:sldId id="283" r:id="rId15"/>
    <p:sldId id="284" r:id="rId16"/>
    <p:sldId id="277" r:id="rId17"/>
    <p:sldId id="278" r:id="rId18"/>
    <p:sldId id="26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pozio, Nora (Bioversity)" initials="CN(" lastIdx="5" clrIdx="0">
    <p:extLst>
      <p:ext uri="{19B8F6BF-5375-455C-9EA6-DF929625EA0E}">
        <p15:presenceInfo xmlns:p15="http://schemas.microsoft.com/office/powerpoint/2012/main" userId="S-1-5-21-1606980848-162531612-839522115-26651" providerId="AD"/>
      </p:ext>
    </p:extLst>
  </p:cmAuthor>
  <p:cmAuthor id="2" name="Fernandez, Julio Mario (CIAT)" initials="FJM(" lastIdx="4" clrIdx="1">
    <p:extLst>
      <p:ext uri="{19B8F6BF-5375-455C-9EA6-DF929625EA0E}">
        <p15:presenceInfo xmlns:p15="http://schemas.microsoft.com/office/powerpoint/2012/main" userId="S-1-5-21-1606980848-162531612-839522115-56956" providerId="AD"/>
      </p:ext>
    </p:extLst>
  </p:cmAuthor>
  <p:cmAuthor id="3" name="Martinez Baron, Deissy (CCAFS - Alliance Bioversity-CIAT)" initials="MBD(-AB" lastIdx="1" clrIdx="2">
    <p:extLst>
      <p:ext uri="{19B8F6BF-5375-455C-9EA6-DF929625EA0E}">
        <p15:presenceInfo xmlns:p15="http://schemas.microsoft.com/office/powerpoint/2012/main" userId="S-1-5-21-1606980848-162531612-839522115-327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8540"/>
    <a:srgbClr val="163F6D"/>
    <a:srgbClr val="98CA45"/>
    <a:srgbClr val="E8E8E8"/>
    <a:srgbClr val="FFFFFF"/>
    <a:srgbClr val="006EB6"/>
    <a:srgbClr val="8F3F98"/>
    <a:srgbClr val="BB3A25"/>
    <a:srgbClr val="F78B33"/>
    <a:srgbClr val="F7D9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062" autoAdjust="0"/>
  </p:normalViewPr>
  <p:slideViewPr>
    <p:cSldViewPr snapToGrid="0" showGuides="1">
      <p:cViewPr varScale="1">
        <p:scale>
          <a:sx n="79" d="100"/>
          <a:sy n="79" d="100"/>
        </p:scale>
        <p:origin x="110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380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72AFF-F9EE-4120-B668-6CEFFEC55766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65FF9A-C23C-4AA2-8A16-CB4D66B8D2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709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N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D113D-5A59-47EA-AF19-6948B87D2611}" type="datetimeFigureOut">
              <a:rPr lang="es-NI" smtClean="0"/>
              <a:t>25/6/2021</a:t>
            </a:fld>
            <a:endParaRPr lang="es-N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N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N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N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16516-F5B4-4CFA-8D0F-4D7013FBE138}" type="slidenum">
              <a:rPr lang="es-NI" smtClean="0"/>
              <a:t>‹#›</a:t>
            </a:fld>
            <a:endParaRPr lang="es-NI"/>
          </a:p>
        </p:txBody>
      </p:sp>
    </p:spTree>
    <p:extLst>
      <p:ext uri="{BB962C8B-B14F-4D97-AF65-F5344CB8AC3E}">
        <p14:creationId xmlns:p14="http://schemas.microsoft.com/office/powerpoint/2010/main" val="42739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NI" dirty="0" smtClean="0"/>
              <a:t>Temas priorizados por los participantes</a:t>
            </a:r>
            <a:r>
              <a:rPr lang="es-NI" baseline="0" dirty="0" smtClean="0"/>
              <a:t> en representación de los cuatro países.</a:t>
            </a:r>
            <a:endParaRPr lang="es-N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16516-F5B4-4CFA-8D0F-4D7013FBE138}" type="slidenum">
              <a:rPr lang="es-NI" smtClean="0"/>
              <a:t>4</a:t>
            </a:fld>
            <a:endParaRPr lang="es-NI"/>
          </a:p>
        </p:txBody>
      </p:sp>
    </p:spTree>
    <p:extLst>
      <p:ext uri="{BB962C8B-B14F-4D97-AF65-F5344CB8AC3E}">
        <p14:creationId xmlns:p14="http://schemas.microsoft.com/office/powerpoint/2010/main" val="1208074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419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establecimiento de tres </a:t>
            </a:r>
            <a:r>
              <a:rPr lang="es-419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MTAs</a:t>
            </a:r>
            <a:r>
              <a:rPr lang="es-419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 sido el eje central de este resultado, ya que sobre las discusiones y productos generados en estos espacios se fueron identificando oportunidades para los intercambios de conocimientos entre los países y también sobre esa base de conocimiento identificado para los productores y técnicos se desarrollaron los primeros talleres de capacitación con funcionarios nacionales. Luego a partir de esos talleres y en trabajo conjunto con universidades de la región se desarrollaron los diplomados, cuyos contenidos temáticos, metodologías, manuales y guías siguen estando disponibles en esas universidades. </a:t>
            </a:r>
            <a:endParaRPr lang="es-NI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s-N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16516-F5B4-4CFA-8D0F-4D7013FBE138}" type="slidenum">
              <a:rPr lang="es-NI" smtClean="0"/>
              <a:t>6</a:t>
            </a:fld>
            <a:endParaRPr lang="es-NI"/>
          </a:p>
        </p:txBody>
      </p:sp>
    </p:spTree>
    <p:extLst>
      <p:ext uri="{BB962C8B-B14F-4D97-AF65-F5344CB8AC3E}">
        <p14:creationId xmlns:p14="http://schemas.microsoft.com/office/powerpoint/2010/main" val="4184229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2285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a9ad8b378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ga9ad8b378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1608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a9ad8b3786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ga9ad8b3786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3589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a6464d3b2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ga6464d3b2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38004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6000" y="1686385"/>
            <a:ext cx="5654468" cy="2387600"/>
          </a:xfrm>
        </p:spPr>
        <p:txBody>
          <a:bodyPr anchor="t">
            <a:normAutofit/>
          </a:bodyPr>
          <a:lstStyle>
            <a:lvl1pPr algn="l">
              <a:defRPr sz="3600"/>
            </a:lvl1pPr>
          </a:lstStyle>
          <a:p>
            <a:r>
              <a:rPr lang="en-US" dirty="0"/>
              <a:t>Presentation title (max 4 lines)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96000" y="4328429"/>
            <a:ext cx="5654468" cy="2380019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Author</a:t>
            </a:r>
          </a:p>
        </p:txBody>
      </p:sp>
    </p:spTree>
    <p:extLst>
      <p:ext uri="{BB962C8B-B14F-4D97-AF65-F5344CB8AC3E}">
        <p14:creationId xmlns:p14="http://schemas.microsoft.com/office/powerpoint/2010/main" val="3062499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&amp; picture" type="picTx">
  <p:cSld name="1_Text &amp; pictur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2"/>
          <p:cNvSpPr txBox="1">
            <a:spLocks noGrp="1"/>
          </p:cNvSpPr>
          <p:nvPr>
            <p:ph type="title"/>
          </p:nvPr>
        </p:nvSpPr>
        <p:spPr>
          <a:xfrm>
            <a:off x="626148" y="435709"/>
            <a:ext cx="10977073" cy="931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3600"/>
              <a:buFont typeface="Calibri"/>
              <a:buNone/>
              <a:defRPr sz="3600" b="1">
                <a:solidFill>
                  <a:srgbClr val="00336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>
            <a:spLocks noGrp="1"/>
          </p:cNvSpPr>
          <p:nvPr>
            <p:ph type="pic" idx="2"/>
          </p:nvPr>
        </p:nvSpPr>
        <p:spPr>
          <a:xfrm>
            <a:off x="6375161" y="1632247"/>
            <a:ext cx="5964965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B383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3B383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B383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3B383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B383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B383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B383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B383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B383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3B383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body" idx="1"/>
          </p:nvPr>
        </p:nvSpPr>
        <p:spPr>
          <a:xfrm>
            <a:off x="617598" y="1632246"/>
            <a:ext cx="521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B3838"/>
              </a:buClr>
              <a:buSzPts val="2400"/>
              <a:buFont typeface="Arial"/>
              <a:buChar char="•"/>
              <a:defRPr sz="2400">
                <a:solidFill>
                  <a:srgbClr val="3B383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B3838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B3838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B3838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B3838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2203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4BA3DF2B-1666-415A-BC47-49E55259D6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053477"/>
          </a:xfrm>
        </p:spPr>
        <p:txBody>
          <a:bodyPr/>
          <a:lstStyle/>
          <a:p>
            <a:r>
              <a:rPr lang="en-US" dirty="0"/>
              <a:t>Title here (2 lines max)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0526"/>
            <a:ext cx="105156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133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2A39446-F44B-4952-8983-9704404274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1087660"/>
          </a:xfrm>
        </p:spPr>
        <p:txBody>
          <a:bodyPr/>
          <a:lstStyle/>
          <a:p>
            <a:r>
              <a:rPr lang="en-US" dirty="0"/>
              <a:t>Title here (2 lines max)</a:t>
            </a:r>
          </a:p>
        </p:txBody>
      </p:sp>
    </p:spTree>
    <p:extLst>
      <p:ext uri="{BB962C8B-B14F-4D97-AF65-F5344CB8AC3E}">
        <p14:creationId xmlns:p14="http://schemas.microsoft.com/office/powerpoint/2010/main" val="1183122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ag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185923"/>
            <a:ext cx="10515600" cy="1087660"/>
          </a:xfrm>
        </p:spPr>
        <p:txBody>
          <a:bodyPr>
            <a:normAutofit/>
          </a:bodyPr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Page Break Title</a:t>
            </a:r>
          </a:p>
        </p:txBody>
      </p:sp>
    </p:spTree>
    <p:extLst>
      <p:ext uri="{BB962C8B-B14F-4D97-AF65-F5344CB8AC3E}">
        <p14:creationId xmlns:p14="http://schemas.microsoft.com/office/powerpoint/2010/main" val="1761290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01445396-F34C-4BF1-86B7-2C75E9E076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09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476936" y="2030506"/>
            <a:ext cx="92381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</a:rPr>
              <a:t>Page Break Title</a:t>
            </a:r>
          </a:p>
        </p:txBody>
      </p:sp>
    </p:spTree>
    <p:extLst>
      <p:ext uri="{BB962C8B-B14F-4D97-AF65-F5344CB8AC3E}">
        <p14:creationId xmlns:p14="http://schemas.microsoft.com/office/powerpoint/2010/main" val="3317304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photo&amp;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87938"/>
            <a:ext cx="5289846" cy="1600200"/>
          </a:xfrm>
          <a:solidFill>
            <a:srgbClr val="FFFFFF">
              <a:alpha val="60000"/>
            </a:srgbClr>
          </a:solidFill>
        </p:spPr>
        <p:txBody>
          <a:bodyPr anchor="b"/>
          <a:lstStyle>
            <a:lvl1pPr marL="365760"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" y="2356500"/>
            <a:ext cx="5289846" cy="3941750"/>
          </a:xfrm>
          <a:solidFill>
            <a:srgbClr val="FFFFFF">
              <a:alpha val="60000"/>
            </a:srgbClr>
          </a:solidFill>
        </p:spPr>
        <p:txBody>
          <a:bodyPr/>
          <a:lstStyle>
            <a:lvl1pPr marL="640080" indent="-285750">
              <a:buFont typeface="Arial" panose="020B0604020202020204" pitchFamily="34" charset="0"/>
              <a:buChar char="•"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867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&amp;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8506DADA-F367-4F35-8635-7656B783BB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148" y="435709"/>
            <a:ext cx="10977073" cy="931365"/>
          </a:xfrm>
        </p:spPr>
        <p:txBody>
          <a:bodyPr anchor="t">
            <a:normAutofit/>
          </a:bodyPr>
          <a:lstStyle>
            <a:lvl1pPr>
              <a:defRPr lang="en-US" sz="3600" b="1" kern="1200" baseline="0" dirty="0">
                <a:solidFill>
                  <a:srgbClr val="003366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dirty="0"/>
              <a:t>Title here (2 lines max)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375161" y="1632247"/>
            <a:ext cx="5964965" cy="381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7598" y="1632246"/>
            <a:ext cx="5219178" cy="3811588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2400">
                <a:solidFill>
                  <a:srgbClr val="3B383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471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537" y="2744330"/>
            <a:ext cx="5654138" cy="1289286"/>
          </a:xfrm>
        </p:spPr>
        <p:txBody>
          <a:bodyPr>
            <a:noAutofit/>
          </a:bodyPr>
          <a:lstStyle>
            <a:lvl1pPr algn="ctr">
              <a:defRPr sz="7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Text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6096000" y="4358073"/>
            <a:ext cx="5654675" cy="1854200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>
                <a:solidFill>
                  <a:srgbClr val="FFCD33"/>
                </a:solidFill>
              </a:defRPr>
            </a:lvl2pPr>
            <a:lvl3pPr marL="914400" indent="0" algn="ctr">
              <a:buNone/>
              <a:defRPr sz="2000">
                <a:solidFill>
                  <a:srgbClr val="FFCD33"/>
                </a:solidFill>
              </a:defRPr>
            </a:lvl3pPr>
            <a:lvl4pPr marL="1371600" indent="0" algn="ctr">
              <a:buNone/>
              <a:defRPr sz="2000">
                <a:solidFill>
                  <a:srgbClr val="FFCD33"/>
                </a:solidFill>
              </a:defRPr>
            </a:lvl4pPr>
            <a:lvl5pPr marL="1828800" indent="0" algn="ctr">
              <a:buNone/>
              <a:defRPr sz="2000">
                <a:solidFill>
                  <a:srgbClr val="FFCD33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5814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474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3813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62" r:id="rId4"/>
    <p:sldLayoutId id="2147483655" r:id="rId5"/>
    <p:sldLayoutId id="2147483661" r:id="rId6"/>
    <p:sldLayoutId id="2147483656" r:id="rId7"/>
    <p:sldLayoutId id="2147483657" r:id="rId8"/>
    <p:sldLayoutId id="2147483659" r:id="rId9"/>
    <p:sldLayoutId id="214748366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3366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3B3838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3B3838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B3838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B3838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B383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cafs.cgiar.org/es/un-viaje-com%C3%BAn-desarrollo-de-capacidades-sobre-la-agricultura-sostenible-adaptada-al-clima-asac-en#.XrvlT2hKjIU" TargetMode="Externa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8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Un </a:t>
            </a:r>
            <a:r>
              <a:rPr lang="en-US" dirty="0" err="1" smtClean="0"/>
              <a:t>Viaje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Común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s-ES" sz="2700" b="0" dirty="0">
                <a:solidFill>
                  <a:schemeClr val="tx1"/>
                </a:solidFill>
              </a:rPr>
              <a:t>Desarrollo de capacidades sobre la Agricultura Sostenible Adaptada al Clima (ASAC) en Centroamérica para fortalecer las políticas y la toma de decisiones para las acciones de adaptación y mitigación del cambio climático.</a:t>
            </a:r>
            <a:br>
              <a:rPr lang="es-ES" sz="2700" b="0" dirty="0">
                <a:solidFill>
                  <a:schemeClr val="tx1"/>
                </a:solidFill>
              </a:rPr>
            </a:br>
            <a:endParaRPr lang="en-US" sz="27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04786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a9ad8b3786_0_26"/>
          <p:cNvSpPr txBox="1">
            <a:spLocks noGrp="1"/>
          </p:cNvSpPr>
          <p:nvPr>
            <p:ph type="title"/>
          </p:nvPr>
        </p:nvSpPr>
        <p:spPr>
          <a:xfrm>
            <a:off x="6368013" y="768925"/>
            <a:ext cx="5556000" cy="4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3600"/>
              <a:buFont typeface="Calibri"/>
              <a:buNone/>
            </a:pPr>
            <a:r>
              <a:rPr lang="en-US" sz="2800"/>
              <a:t>Agricultura Sostenible Adaptada al Clima conceptos y prácticas</a:t>
            </a:r>
            <a:endParaRPr sz="2800"/>
          </a:p>
        </p:txBody>
      </p:sp>
      <p:pic>
        <p:nvPicPr>
          <p:cNvPr id="80" name="Google Shape;80;ga9ad8b3786_0_26"/>
          <p:cNvPicPr preferRelativeResize="0"/>
          <p:nvPr/>
        </p:nvPicPr>
        <p:blipFill rotWithShape="1">
          <a:blip r:embed="rId3">
            <a:alphaModFix/>
          </a:blip>
          <a:srcRect b="25412"/>
          <a:stretch/>
        </p:blipFill>
        <p:spPr>
          <a:xfrm>
            <a:off x="64125" y="-111920"/>
            <a:ext cx="6303900" cy="6969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ga9ad8b3786_0_26"/>
          <p:cNvPicPr preferRelativeResize="0"/>
          <p:nvPr/>
        </p:nvPicPr>
        <p:blipFill rotWithShape="1">
          <a:blip r:embed="rId3">
            <a:alphaModFix/>
          </a:blip>
          <a:srcRect t="74451"/>
          <a:stretch/>
        </p:blipFill>
        <p:spPr>
          <a:xfrm>
            <a:off x="6158338" y="3197375"/>
            <a:ext cx="5975376" cy="2263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00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a9ad8b3786_0_20"/>
          <p:cNvSpPr txBox="1">
            <a:spLocks noGrp="1"/>
          </p:cNvSpPr>
          <p:nvPr>
            <p:ph type="title"/>
          </p:nvPr>
        </p:nvSpPr>
        <p:spPr>
          <a:xfrm>
            <a:off x="6368013" y="768925"/>
            <a:ext cx="5556000" cy="4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3600"/>
              <a:buFont typeface="Calibri"/>
              <a:buNone/>
            </a:pPr>
            <a:r>
              <a:rPr lang="en-US" sz="2800"/>
              <a:t>Agricultura Sostenible Adaptada al Clima conceptos y prácticas</a:t>
            </a:r>
            <a:endParaRPr sz="2800"/>
          </a:p>
        </p:txBody>
      </p:sp>
      <p:pic>
        <p:nvPicPr>
          <p:cNvPr id="87" name="Google Shape;87;ga9ad8b3786_0_20"/>
          <p:cNvPicPr preferRelativeResize="0"/>
          <p:nvPr/>
        </p:nvPicPr>
        <p:blipFill rotWithShape="1">
          <a:blip r:embed="rId3">
            <a:alphaModFix/>
          </a:blip>
          <a:srcRect b="25550"/>
          <a:stretch/>
        </p:blipFill>
        <p:spPr>
          <a:xfrm>
            <a:off x="0" y="-96400"/>
            <a:ext cx="6327700" cy="6954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ga9ad8b3786_0_20"/>
          <p:cNvPicPr preferRelativeResize="0"/>
          <p:nvPr/>
        </p:nvPicPr>
        <p:blipFill rotWithShape="1">
          <a:blip r:embed="rId3">
            <a:alphaModFix/>
          </a:blip>
          <a:srcRect t="75078"/>
          <a:stretch/>
        </p:blipFill>
        <p:spPr>
          <a:xfrm>
            <a:off x="6266813" y="3706031"/>
            <a:ext cx="5758425" cy="2118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3053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a6464d3b2a_0_0"/>
          <p:cNvSpPr txBox="1">
            <a:spLocks noGrp="1"/>
          </p:cNvSpPr>
          <p:nvPr>
            <p:ph type="title"/>
          </p:nvPr>
        </p:nvSpPr>
        <p:spPr>
          <a:xfrm>
            <a:off x="527025" y="1236650"/>
            <a:ext cx="5476800" cy="11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Relación</a:t>
            </a:r>
            <a:r>
              <a:rPr lang="en-US" dirty="0"/>
              <a:t> </a:t>
            </a:r>
            <a:r>
              <a:rPr lang="en-US" dirty="0" err="1"/>
              <a:t>Costo-Beneficio</a:t>
            </a:r>
            <a:r>
              <a:rPr lang="en-US" dirty="0"/>
              <a:t> </a:t>
            </a:r>
            <a:r>
              <a:rPr lang="en-US" dirty="0" err="1"/>
              <a:t>Prácticas</a:t>
            </a:r>
            <a:r>
              <a:rPr lang="en-US" dirty="0"/>
              <a:t> </a:t>
            </a:r>
            <a:r>
              <a:rPr lang="en-US" dirty="0" smtClean="0"/>
              <a:t>ASAC. Nicaragua.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3600"/>
              <a:buFont typeface="Calibri"/>
              <a:buNone/>
            </a:pPr>
            <a:endParaRPr dirty="0"/>
          </a:p>
        </p:txBody>
      </p:sp>
      <p:pic>
        <p:nvPicPr>
          <p:cNvPr id="163" name="Google Shape;163;ga6464d3b2a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1100" y="3272000"/>
            <a:ext cx="4788651" cy="325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ga6464d3b2a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12750" y="3199225"/>
            <a:ext cx="4788650" cy="325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ga6464d3b2a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12750" y="0"/>
            <a:ext cx="4788649" cy="31255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350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97815" y="94315"/>
            <a:ext cx="8129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Monitoreo y gestión del conocimiento</a:t>
            </a:r>
            <a:endParaRPr lang="en-US" sz="3600" b="1" dirty="0" err="1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29"/>
          <a:stretch/>
        </p:blipFill>
        <p:spPr>
          <a:xfrm>
            <a:off x="-74815" y="6289901"/>
            <a:ext cx="4843711" cy="642913"/>
          </a:xfrm>
          <a:prstGeom prst="rect">
            <a:avLst/>
          </a:prstGeom>
        </p:spPr>
      </p:pic>
      <p:sp>
        <p:nvSpPr>
          <p:cNvPr id="16" name="Pentagon 15"/>
          <p:cNvSpPr/>
          <p:nvPr/>
        </p:nvSpPr>
        <p:spPr>
          <a:xfrm>
            <a:off x="5964945" y="1874162"/>
            <a:ext cx="6853280" cy="955344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dirty="0" smtClean="0">
                <a:solidFill>
                  <a:schemeClr val="tx1"/>
                </a:solidFill>
              </a:rPr>
              <a:t>1) Cuaderno de monitoreo de cultivo (Monitoreo según etapa fenológica del cultivo).</a:t>
            </a:r>
          </a:p>
          <a:p>
            <a:r>
              <a:rPr lang="es-ES" sz="1500" dirty="0" smtClean="0">
                <a:solidFill>
                  <a:schemeClr val="tx1"/>
                </a:solidFill>
              </a:rPr>
              <a:t>2) </a:t>
            </a:r>
            <a:r>
              <a:rPr lang="es-ES" sz="1500" dirty="0" err="1" smtClean="0">
                <a:solidFill>
                  <a:schemeClr val="tx1"/>
                </a:solidFill>
              </a:rPr>
              <a:t>KoboToolBox</a:t>
            </a:r>
            <a:r>
              <a:rPr lang="es-ES" sz="1500" dirty="0" smtClean="0">
                <a:solidFill>
                  <a:schemeClr val="tx1"/>
                </a:solidFill>
              </a:rPr>
              <a:t> (Registro de información de cultivos en base de datos digital).</a:t>
            </a:r>
          </a:p>
          <a:p>
            <a:r>
              <a:rPr lang="es-ES" sz="1500" dirty="0" smtClean="0">
                <a:solidFill>
                  <a:schemeClr val="tx1"/>
                </a:solidFill>
              </a:rPr>
              <a:t>3) 5Q (Cultura de monitoreo para toma de decisiones).</a:t>
            </a: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17" name="Text Placeholder 11"/>
          <p:cNvSpPr txBox="1">
            <a:spLocks/>
          </p:cNvSpPr>
          <p:nvPr/>
        </p:nvSpPr>
        <p:spPr>
          <a:xfrm>
            <a:off x="5630765" y="864454"/>
            <a:ext cx="5918663" cy="848430"/>
          </a:xfrm>
          <a:prstGeom prst="rect">
            <a:avLst/>
          </a:prstGeom>
          <a:solidFill>
            <a:srgbClr val="E8E8E8"/>
          </a:solidFill>
          <a:ln>
            <a:solidFill>
              <a:srgbClr val="E8E8E8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64008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4330" indent="0">
              <a:buNone/>
            </a:pPr>
            <a:r>
              <a:rPr lang="es-ES" sz="1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Talleres MIA en Guatemala, El Salvador, Honduras y Nicaragua. </a:t>
            </a:r>
          </a:p>
          <a:p>
            <a:pPr marL="354330" indent="0">
              <a:buNone/>
            </a:pPr>
            <a:r>
              <a:rPr lang="es-ES" sz="1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Capacitaciones MIA - Herramientas </a:t>
            </a:r>
            <a:r>
              <a:rPr lang="es-ES" sz="15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TIC’s</a:t>
            </a:r>
            <a:r>
              <a:rPr lang="es-ES" sz="1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(Productores y técnicos integrantes de la MTA).</a:t>
            </a:r>
            <a:endParaRPr lang="en-US" sz="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843" y="1087820"/>
            <a:ext cx="254102" cy="25410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843" y="1407090"/>
            <a:ext cx="254102" cy="25410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13326" y="3244679"/>
            <a:ext cx="6535041" cy="30777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just"/>
            <a:r>
              <a:rPr lang="es-ES" sz="1400" b="1" dirty="0">
                <a:solidFill>
                  <a:srgbClr val="92D050"/>
                </a:solidFill>
              </a:rPr>
              <a:t>Tabla. 3 Reporte beneficiados por mensajes de texto por país.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4" b="-1"/>
          <a:stretch/>
        </p:blipFill>
        <p:spPr>
          <a:xfrm>
            <a:off x="313326" y="891151"/>
            <a:ext cx="4493127" cy="23732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1"/>
          <a:stretch/>
        </p:blipFill>
        <p:spPr>
          <a:xfrm>
            <a:off x="5710843" y="3540469"/>
            <a:ext cx="5608042" cy="299834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4931737" y="3967303"/>
            <a:ext cx="7791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sz="66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</a:t>
            </a:r>
            <a:endParaRPr lang="en-US" sz="6000" b="1" dirty="0" err="1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" t="1281" r="766"/>
          <a:stretch/>
        </p:blipFill>
        <p:spPr>
          <a:xfrm>
            <a:off x="0" y="3684189"/>
            <a:ext cx="4089862" cy="271090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876" b="90698" l="6452" r="92742">
                        <a14:foregroundMark x1="40323" y1="6202" x2="65323" y2="5426"/>
                        <a14:foregroundMark x1="92742" y1="50388" x2="86290" y2="55814"/>
                        <a14:foregroundMark x1="54839" y1="86047" x2="53226" y2="90698"/>
                        <a14:foregroundMark x1="13710" y1="78295" x2="8065" y2="77519"/>
                        <a14:foregroundMark x1="11290" y1="60465" x2="6452" y2="612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384" y="4817929"/>
            <a:ext cx="1613029" cy="167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9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1"/>
          <p:cNvSpPr txBox="1">
            <a:spLocks/>
          </p:cNvSpPr>
          <p:nvPr/>
        </p:nvSpPr>
        <p:spPr>
          <a:xfrm>
            <a:off x="7040880" y="881041"/>
            <a:ext cx="5151120" cy="553573"/>
          </a:xfrm>
          <a:prstGeom prst="rect">
            <a:avLst/>
          </a:prstGeom>
          <a:solidFill>
            <a:srgbClr val="E8E8E8"/>
          </a:solidFill>
          <a:ln>
            <a:solidFill>
              <a:srgbClr val="E8E8E8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64008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4330" indent="0">
              <a:buNone/>
            </a:pPr>
            <a:r>
              <a:rPr lang="es-ES" sz="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Apoyo en formulación de política agropecuaria en El Salvador 2019-2024.</a:t>
            </a:r>
            <a:endParaRPr lang="en-US" sz="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631" y="903725"/>
            <a:ext cx="254102" cy="25410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72" y="221080"/>
            <a:ext cx="6405005" cy="391283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7815" y="4228923"/>
            <a:ext cx="8622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es-NI" sz="36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NI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Productores FIDA ‘’Un Viaje en Común’’</a:t>
            </a:r>
            <a:endParaRPr lang="en-US" sz="3200" b="1" dirty="0" err="1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0" y="4875254"/>
            <a:ext cx="8013469" cy="95011"/>
          </a:xfrm>
          <a:prstGeom prst="rightArrow">
            <a:avLst/>
          </a:prstGeom>
          <a:solidFill>
            <a:srgbClr val="163F6D"/>
          </a:solidFill>
          <a:ln>
            <a:solidFill>
              <a:srgbClr val="163F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2D05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329" y="2283751"/>
            <a:ext cx="4753369" cy="4649063"/>
          </a:xfrm>
          <a:prstGeom prst="rect">
            <a:avLst/>
          </a:prstGeom>
        </p:spPr>
      </p:pic>
      <p:sp>
        <p:nvSpPr>
          <p:cNvPr id="23" name="Text Placeholder 11"/>
          <p:cNvSpPr txBox="1">
            <a:spLocks/>
          </p:cNvSpPr>
          <p:nvPr/>
        </p:nvSpPr>
        <p:spPr>
          <a:xfrm>
            <a:off x="7789025" y="5270268"/>
            <a:ext cx="2111433" cy="949495"/>
          </a:xfrm>
          <a:prstGeom prst="rect">
            <a:avLst/>
          </a:prstGeom>
          <a:solidFill>
            <a:srgbClr val="E8E8E8"/>
          </a:solidFill>
          <a:ln>
            <a:solidFill>
              <a:srgbClr val="E8E8E8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64008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rgbClr val="3B3838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4330" indent="0">
              <a:buNone/>
            </a:pPr>
            <a:r>
              <a:rPr lang="es-ES" sz="1500" b="1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 Salvador 572 </a:t>
            </a:r>
            <a:endParaRPr lang="es-ES" sz="1500" b="1" dirty="0" smtClean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4330" indent="0">
              <a:buNone/>
            </a:pPr>
            <a:r>
              <a:rPr lang="es-ES" sz="15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Honduras </a:t>
            </a:r>
            <a:r>
              <a:rPr lang="es-ES" sz="1500" b="1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140 </a:t>
            </a:r>
            <a:endParaRPr lang="es-ES" sz="1500" b="1" dirty="0" smtClean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4330" indent="0">
              <a:buNone/>
            </a:pPr>
            <a:r>
              <a:rPr lang="es-ES" sz="1500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Nicaragua </a:t>
            </a:r>
            <a:r>
              <a:rPr lang="es-ES" sz="1500" b="1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</a:t>
            </a:r>
            <a:endParaRPr lang="en-US" sz="1500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4413" y="5294254"/>
            <a:ext cx="6038922" cy="129266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just"/>
            <a:r>
              <a:rPr lang="es-ES" sz="1500" b="1" dirty="0">
                <a:solidFill>
                  <a:srgbClr val="3B3838"/>
                </a:solidFill>
              </a:rPr>
              <a:t>Espacio </a:t>
            </a:r>
            <a:r>
              <a:rPr lang="es-ES" sz="1500" b="1" dirty="0" smtClean="0">
                <a:solidFill>
                  <a:srgbClr val="3B3838"/>
                </a:solidFill>
              </a:rPr>
              <a:t>disponible del proyecto </a:t>
            </a:r>
            <a:r>
              <a:rPr lang="es-ES" sz="1500" b="1" dirty="0">
                <a:solidFill>
                  <a:srgbClr val="3B3838"/>
                </a:solidFill>
              </a:rPr>
              <a:t>en plataforma </a:t>
            </a:r>
            <a:r>
              <a:rPr lang="es-ES" sz="1500" b="1" dirty="0" smtClean="0">
                <a:solidFill>
                  <a:srgbClr val="3B3838"/>
                </a:solidFill>
              </a:rPr>
              <a:t>CCFAS:</a:t>
            </a:r>
          </a:p>
          <a:p>
            <a:pPr algn="just"/>
            <a:endParaRPr lang="es-ES" sz="1500" b="1" dirty="0">
              <a:solidFill>
                <a:srgbClr val="3B3838"/>
              </a:solidFill>
            </a:endParaRPr>
          </a:p>
          <a:p>
            <a:pPr algn="just"/>
            <a:r>
              <a:rPr lang="en-US" sz="1600" dirty="0">
                <a:hlinkClick r:id="rId5"/>
              </a:rPr>
              <a:t>https://ccafs.cgiar.org/es/un-viaje-com%C3%BAn-desarrollo-de-capacidades-sobre-la-agricultura-sostenible-adaptada-al-clima-asac-en#.XrvlT2hKjIU</a:t>
            </a:r>
            <a:endParaRPr lang="es-ES" sz="1500" b="1" dirty="0" smtClean="0">
              <a:solidFill>
                <a:srgbClr val="3B38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14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537" y="2744329"/>
            <a:ext cx="5654138" cy="1292833"/>
          </a:xfrm>
        </p:spPr>
        <p:txBody>
          <a:bodyPr/>
          <a:lstStyle/>
          <a:p>
            <a:r>
              <a:rPr lang="en-US" dirty="0" err="1" smtClean="0"/>
              <a:t>Muchas</a:t>
            </a:r>
            <a:r>
              <a:rPr lang="en-US" dirty="0" smtClean="0"/>
              <a:t> gracias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1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1644"/>
            <a:ext cx="10515600" cy="736958"/>
          </a:xfrm>
        </p:spPr>
        <p:txBody>
          <a:bodyPr/>
          <a:lstStyle/>
          <a:p>
            <a:r>
              <a:rPr lang="en-US" dirty="0" smtClean="0"/>
              <a:t>Objetivos del Proyecto: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/>
              <a:t>Facilitar el intercambio de conocimiento y experiencias sobre políticas, estrategias, programas y herramientas en Agricultura Sostenible Adaptada al Clima (ASAC) entre países de Centroamérica (CA4) y Colombia.</a:t>
            </a:r>
          </a:p>
          <a:p>
            <a:r>
              <a:rPr lang="es-ES" dirty="0"/>
              <a:t>Fortalecer las capacidades institucionales de las organizaciones de gobierno que son responsables de políticas en adaptación y mitigación ante cambio climático e implementación de programas con pequeños productores y sus familias.</a:t>
            </a:r>
          </a:p>
          <a:p>
            <a:r>
              <a:rPr lang="es-ES" dirty="0"/>
              <a:t>Fomentar que los ministerios de ambiente y agricultura introduzcan innovaciones en políticas, estrategias y programas de adaptación y mitigación ante cambio y variabilidad climática y robustezcan estos instrumentos ante incertidumbres futuras.</a:t>
            </a:r>
          </a:p>
          <a:p>
            <a:r>
              <a:rPr lang="es-ES" dirty="0"/>
              <a:t>Evaluar las oportunidades para futuras inversiones en Agricultura Sostenible Adaptada al Clima en Centroamérica (CA4), apoyando la adaptación y mitigación a nivel de fincas de pequeños productores.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7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68481" y="2606676"/>
            <a:ext cx="5088851" cy="931365"/>
          </a:xfrm>
        </p:spPr>
        <p:txBody>
          <a:bodyPr>
            <a:noAutofit/>
          </a:bodyPr>
          <a:lstStyle/>
          <a:p>
            <a:r>
              <a:rPr lang="es-NI" sz="4400" dirty="0" smtClean="0"/>
              <a:t>Resultados</a:t>
            </a:r>
            <a:r>
              <a:rPr lang="en-US" sz="4400" dirty="0" smtClean="0"/>
              <a:t> </a:t>
            </a:r>
            <a:r>
              <a:rPr lang="es-NI" sz="4400" dirty="0" smtClean="0"/>
              <a:t>obtenidos</a:t>
            </a:r>
            <a:endParaRPr lang="es-NI" sz="4400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349" y="1239845"/>
            <a:ext cx="6305985" cy="4203990"/>
          </a:xfrm>
        </p:spPr>
      </p:pic>
    </p:spTree>
    <p:extLst>
      <p:ext uri="{BB962C8B-B14F-4D97-AF65-F5344CB8AC3E}">
        <p14:creationId xmlns:p14="http://schemas.microsoft.com/office/powerpoint/2010/main" val="297483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1845"/>
            <a:ext cx="3607724" cy="2871666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half" idx="2"/>
          </p:nvPr>
        </p:nvSpPr>
        <p:spPr>
          <a:xfrm>
            <a:off x="3607724" y="809925"/>
            <a:ext cx="7922029" cy="953769"/>
          </a:xfrm>
          <a:solidFill>
            <a:srgbClr val="E8E8E8"/>
          </a:solidFill>
          <a:ln>
            <a:solidFill>
              <a:srgbClr val="E8E8E8"/>
            </a:solidFill>
          </a:ln>
        </p:spPr>
        <p:txBody>
          <a:bodyPr anchor="ctr">
            <a:normAutofit/>
          </a:bodyPr>
          <a:lstStyle/>
          <a:p>
            <a:pPr marL="354330" indent="0" algn="just">
              <a:buNone/>
            </a:pPr>
            <a:r>
              <a:rPr lang="es-ES" sz="1500" dirty="0"/>
              <a:t>Funcionarios y Expertos de los sectores de agricultura y ambiente incrementaron su capacidad de implementación de ASAC, a través del intercambio de conocimiento de experiencias sobre desarrollo de estrategias y </a:t>
            </a:r>
            <a:r>
              <a:rPr lang="es-ES" sz="1500" dirty="0" smtClean="0"/>
              <a:t>políticas </a:t>
            </a:r>
            <a:r>
              <a:rPr lang="es-ES" sz="1500" dirty="0"/>
              <a:t>para adaptación y mitigación ante cambio climático en los cuatro países meta (</a:t>
            </a:r>
            <a:r>
              <a:rPr lang="es-ES" sz="1500" dirty="0" smtClean="0"/>
              <a:t>CA4).</a:t>
            </a:r>
            <a:endParaRPr lang="en-US" sz="15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854" y="1449308"/>
            <a:ext cx="254102" cy="25410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29" y="631249"/>
            <a:ext cx="2651761" cy="1241250"/>
          </a:xfrm>
          <a:prstGeom prst="rect">
            <a:avLst/>
          </a:prstGeom>
        </p:spPr>
      </p:pic>
      <p:sp>
        <p:nvSpPr>
          <p:cNvPr id="19" name="Pentagon 18"/>
          <p:cNvSpPr/>
          <p:nvPr/>
        </p:nvSpPr>
        <p:spPr>
          <a:xfrm>
            <a:off x="0" y="2290194"/>
            <a:ext cx="9310255" cy="73397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realizaron dos </a:t>
            </a:r>
            <a:r>
              <a:rPr lang="es-ES" sz="1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visitas de intercambio en las que ocho funcionarios de América Central visitan Colombia para conocer los procesos realizados a través del acuerdo CIAT-MADR y explorar las posibilidades de adaptarlos a sus </a:t>
            </a:r>
            <a:r>
              <a:rPr lang="es-ES" sz="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países</a:t>
            </a:r>
            <a:r>
              <a:rPr lang="es-ES" sz="1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112" y="2173994"/>
            <a:ext cx="3016448" cy="152517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546167" y="3266454"/>
            <a:ext cx="7115694" cy="216982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500" dirty="0">
                <a:solidFill>
                  <a:srgbClr val="3B3838"/>
                </a:solidFill>
              </a:rPr>
              <a:t>Representantes de los países </a:t>
            </a:r>
            <a:r>
              <a:rPr lang="es-ES" sz="1500" dirty="0" smtClean="0">
                <a:solidFill>
                  <a:srgbClr val="3B3838"/>
                </a:solidFill>
              </a:rPr>
              <a:t>centroamericanos </a:t>
            </a:r>
            <a:r>
              <a:rPr lang="es-ES" sz="1500" dirty="0">
                <a:solidFill>
                  <a:srgbClr val="3B3838"/>
                </a:solidFill>
              </a:rPr>
              <a:t>conocieron la experiencia de Colombia identificando potenciales adaptaciones de acciones similares en el contexto de su país</a:t>
            </a:r>
            <a:r>
              <a:rPr lang="es-ES" sz="1500" dirty="0" smtClean="0">
                <a:solidFill>
                  <a:srgbClr val="3B3838"/>
                </a:solidFill>
              </a:rPr>
              <a:t>.</a:t>
            </a:r>
          </a:p>
          <a:p>
            <a:pPr algn="just"/>
            <a:endParaRPr lang="es-ES" sz="1500" dirty="0">
              <a:solidFill>
                <a:srgbClr val="3B3838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500" dirty="0">
                <a:solidFill>
                  <a:srgbClr val="3B3838"/>
                </a:solidFill>
              </a:rPr>
              <a:t>Cada representante desarrolló una propuesta de acción(es) para </a:t>
            </a:r>
            <a:r>
              <a:rPr lang="es-ES" sz="1500" dirty="0" smtClean="0">
                <a:solidFill>
                  <a:srgbClr val="3B3838"/>
                </a:solidFill>
              </a:rPr>
              <a:t>implementar </a:t>
            </a:r>
            <a:r>
              <a:rPr lang="es-ES" sz="1500" dirty="0">
                <a:solidFill>
                  <a:srgbClr val="3B3838"/>
                </a:solidFill>
              </a:rPr>
              <a:t>en su país a la cual se le hizo seguimiento y apoyo técnico en el transcurso del proyecto</a:t>
            </a:r>
            <a:r>
              <a:rPr lang="es-ES" sz="1500" dirty="0" smtClean="0">
                <a:solidFill>
                  <a:srgbClr val="3B3838"/>
                </a:solidFill>
              </a:rPr>
              <a:t>.</a:t>
            </a:r>
          </a:p>
          <a:p>
            <a:pPr algn="just"/>
            <a:endParaRPr lang="es-ES" sz="1500" dirty="0">
              <a:solidFill>
                <a:srgbClr val="3B3838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500" dirty="0">
                <a:solidFill>
                  <a:srgbClr val="3B3838"/>
                </a:solidFill>
              </a:rPr>
              <a:t>Se programaron seminarios visuales de seguimiento y profundización de temas relevantes.</a:t>
            </a:r>
            <a:endParaRPr lang="en-US" sz="1500" dirty="0" err="1" smtClean="0">
              <a:solidFill>
                <a:srgbClr val="3B3838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19"/>
          <a:stretch/>
        </p:blipFill>
        <p:spPr>
          <a:xfrm>
            <a:off x="9064774" y="4376034"/>
            <a:ext cx="3127226" cy="2045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999378" y="6421522"/>
            <a:ext cx="4192622" cy="43647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NI" sz="2800" b="1" dirty="0" err="1" smtClean="0">
                <a:solidFill>
                  <a:srgbClr val="92D050"/>
                </a:solidFill>
              </a:rPr>
              <a:t>Webinars</a:t>
            </a:r>
            <a:r>
              <a:rPr lang="es-NI" sz="2800" b="1" dirty="0" smtClean="0">
                <a:solidFill>
                  <a:srgbClr val="92D050"/>
                </a:solidFill>
              </a:rPr>
              <a:t>: 6 en total</a:t>
            </a:r>
            <a:endParaRPr lang="es-NI" sz="28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63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122" y="1758435"/>
            <a:ext cx="2150544" cy="30507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" r="1"/>
          <a:stretch/>
        </p:blipFill>
        <p:spPr>
          <a:xfrm>
            <a:off x="5320427" y="1758435"/>
            <a:ext cx="2144684" cy="304909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72" y="1758436"/>
            <a:ext cx="2233521" cy="3050748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half" idx="2"/>
          </p:nvPr>
        </p:nvSpPr>
        <p:spPr>
          <a:xfrm>
            <a:off x="3899304" y="446559"/>
            <a:ext cx="7032568" cy="1149485"/>
          </a:xfrm>
          <a:solidFill>
            <a:srgbClr val="E8E8E8"/>
          </a:solidFill>
          <a:ln>
            <a:solidFill>
              <a:srgbClr val="E8E8E8"/>
            </a:solidFill>
          </a:ln>
        </p:spPr>
        <p:txBody>
          <a:bodyPr>
            <a:normAutofit fontScale="92500" lnSpcReduction="10000"/>
          </a:bodyPr>
          <a:lstStyle/>
          <a:p>
            <a:pPr marL="354330" indent="0" algn="just">
              <a:buNone/>
            </a:pPr>
            <a:r>
              <a:rPr lang="es-ES" dirty="0"/>
              <a:t>Pilotos sobre pronósticos estacionales que incluyeron modelos climáticos y de cultivos contextualizados a la realidad local a través de CA4 + alianzas locales</a:t>
            </a:r>
            <a:r>
              <a:rPr lang="es-ES" dirty="0" smtClean="0"/>
              <a:t>.</a:t>
            </a:r>
          </a:p>
          <a:p>
            <a:pPr marL="354330" indent="0" algn="just">
              <a:buNone/>
            </a:pPr>
            <a:r>
              <a:rPr lang="es-ES" dirty="0"/>
              <a:t>2 talleres locales realizados en Nicaragua, Honduras y El Salvador, donde compartieron las metodologías utilizadas y los resultados de previsiones estacionales.</a:t>
            </a:r>
          </a:p>
          <a:p>
            <a:pPr marL="354330" indent="0" algn="just">
              <a:buNone/>
            </a:pPr>
            <a:endParaRPr lang="en-US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343" y="490149"/>
            <a:ext cx="254102" cy="254102"/>
          </a:xfrm>
          <a:prstGeom prst="rect">
            <a:avLst/>
          </a:prstGeom>
        </p:spPr>
      </p:pic>
      <p:sp>
        <p:nvSpPr>
          <p:cNvPr id="19" name="Pentagon 18"/>
          <p:cNvSpPr/>
          <p:nvPr/>
        </p:nvSpPr>
        <p:spPr>
          <a:xfrm>
            <a:off x="422364" y="4347082"/>
            <a:ext cx="8206247" cy="73397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visitas de intercambio realizadas en Honduras, Nicaragua y El Salvador  entre representantes, para compartir experiencias positivas sobre el terreno para la predicción estacional</a:t>
            </a:r>
            <a:endParaRPr lang="en-US" sz="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8" b="2453"/>
          <a:stretch/>
        </p:blipFill>
        <p:spPr>
          <a:xfrm>
            <a:off x="400826" y="216087"/>
            <a:ext cx="2924265" cy="271415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343" y="1057591"/>
            <a:ext cx="254102" cy="2541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899" y="3075709"/>
            <a:ext cx="4890101" cy="378229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93547" y="5230862"/>
            <a:ext cx="7115694" cy="147732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NI" sz="1500" b="1" dirty="0" smtClean="0">
                <a:solidFill>
                  <a:srgbClr val="3B3838"/>
                </a:solidFill>
              </a:rPr>
              <a:t>3 </a:t>
            </a:r>
            <a:r>
              <a:rPr lang="es-NI" sz="1500" b="1" dirty="0" err="1" smtClean="0">
                <a:solidFill>
                  <a:srgbClr val="3B3838"/>
                </a:solidFill>
              </a:rPr>
              <a:t>MTA’s</a:t>
            </a:r>
            <a:endParaRPr lang="es-NI" sz="1500" b="1" dirty="0" smtClean="0">
              <a:solidFill>
                <a:srgbClr val="3B3838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NI" sz="1500" b="1" dirty="0" smtClean="0">
              <a:solidFill>
                <a:srgbClr val="3B3838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NI" sz="1500" b="1" dirty="0" smtClean="0">
                <a:solidFill>
                  <a:srgbClr val="3B3838"/>
                </a:solidFill>
              </a:rPr>
              <a:t>3 Visitas de intercambio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NI" sz="1500" b="1" dirty="0" smtClean="0">
              <a:solidFill>
                <a:srgbClr val="3B3838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NI" sz="1500" b="1" dirty="0" smtClean="0">
                <a:solidFill>
                  <a:srgbClr val="3B3838"/>
                </a:solidFill>
              </a:rPr>
              <a:t>3 Talleres con organizaciones de productores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NI" sz="1500" b="1" dirty="0" smtClean="0">
              <a:solidFill>
                <a:srgbClr val="3B3838"/>
              </a:solidFill>
            </a:endParaRPr>
          </a:p>
        </p:txBody>
      </p:sp>
      <p:sp>
        <p:nvSpPr>
          <p:cNvPr id="25" name="Pentagon 24"/>
          <p:cNvSpPr/>
          <p:nvPr/>
        </p:nvSpPr>
        <p:spPr>
          <a:xfrm>
            <a:off x="422365" y="3499658"/>
            <a:ext cx="2728159" cy="653686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Elaboración y difusión de boletines agroclimáticos</a:t>
            </a:r>
            <a:endParaRPr lang="en-US" sz="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114483" y="4676070"/>
            <a:ext cx="4877358" cy="64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46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325477" y="3999566"/>
            <a:ext cx="3835454" cy="2858434"/>
            <a:chOff x="9568000" y="772565"/>
            <a:chExt cx="6072142" cy="480060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/>
            <a:srcRect l="24104" t="86667" r="42986" b="6025"/>
            <a:stretch/>
          </p:blipFill>
          <p:spPr>
            <a:xfrm>
              <a:off x="9621520" y="4849267"/>
              <a:ext cx="6018622" cy="7239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/>
            <a:srcRect t="11835" b="37120"/>
            <a:stretch/>
          </p:blipFill>
          <p:spPr>
            <a:xfrm>
              <a:off x="9568000" y="772565"/>
              <a:ext cx="6072142" cy="4076701"/>
            </a:xfrm>
            <a:prstGeom prst="rect">
              <a:avLst/>
            </a:prstGeom>
          </p:spPr>
        </p:pic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5477" y="2180311"/>
            <a:ext cx="3866523" cy="21749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8" b="2453"/>
          <a:stretch/>
        </p:blipFill>
        <p:spPr>
          <a:xfrm>
            <a:off x="0" y="196632"/>
            <a:ext cx="2924265" cy="2714151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 rot="1933644">
            <a:off x="2343498" y="1920948"/>
            <a:ext cx="972766" cy="51872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NI"/>
          </a:p>
        </p:txBody>
      </p:sp>
      <p:sp>
        <p:nvSpPr>
          <p:cNvPr id="9" name="TextBox 8"/>
          <p:cNvSpPr txBox="1"/>
          <p:nvPr/>
        </p:nvSpPr>
        <p:spPr>
          <a:xfrm>
            <a:off x="116732" y="3093396"/>
            <a:ext cx="25389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b="1" dirty="0" err="1" smtClean="0">
                <a:solidFill>
                  <a:srgbClr val="3B3838"/>
                </a:solidFill>
              </a:rPr>
              <a:t>MTAs</a:t>
            </a:r>
            <a:endParaRPr lang="es-NI" b="1" dirty="0" smtClean="0">
              <a:solidFill>
                <a:srgbClr val="3B3838"/>
              </a:solidFill>
            </a:endParaRPr>
          </a:p>
          <a:p>
            <a:r>
              <a:rPr lang="es-NI" dirty="0" smtClean="0">
                <a:solidFill>
                  <a:srgbClr val="3B3838"/>
                </a:solidFill>
              </a:rPr>
              <a:t>Problemas locales </a:t>
            </a:r>
          </a:p>
          <a:p>
            <a:r>
              <a:rPr lang="es-NI" dirty="0" smtClean="0">
                <a:solidFill>
                  <a:srgbClr val="3B3838"/>
                </a:solidFill>
              </a:rPr>
              <a:t>Oportunidades de fortalecimiento </a:t>
            </a:r>
            <a:endParaRPr lang="es-NI" dirty="0" smtClean="0">
              <a:solidFill>
                <a:srgbClr val="3B3838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61034" y="3083669"/>
            <a:ext cx="32295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sz="2400" b="1" dirty="0" smtClean="0">
                <a:solidFill>
                  <a:srgbClr val="3B3838"/>
                </a:solidFill>
              </a:rPr>
              <a:t>Intercambios y Talleres con funcionarios nacionales</a:t>
            </a:r>
          </a:p>
          <a:p>
            <a:r>
              <a:rPr lang="es-NI" sz="2400" dirty="0" smtClean="0">
                <a:solidFill>
                  <a:srgbClr val="3B3838"/>
                </a:solidFill>
              </a:rPr>
              <a:t>¿Cómo resolver problemas locales desde lo nacional?</a:t>
            </a:r>
            <a:endParaRPr lang="es-NI" sz="2400" dirty="0" smtClean="0">
              <a:solidFill>
                <a:srgbClr val="3B3838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276800" y="1154460"/>
            <a:ext cx="4696141" cy="1892113"/>
            <a:chOff x="3276800" y="1018670"/>
            <a:chExt cx="4696141" cy="1892113"/>
          </a:xfrm>
        </p:grpSpPr>
        <p:pic>
          <p:nvPicPr>
            <p:cNvPr id="1026" name="Picture 2" descr="Un Viaje en Común continúa su recorrido por Honduras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45" r="9122"/>
            <a:stretch/>
          </p:blipFill>
          <p:spPr bwMode="auto">
            <a:xfrm>
              <a:off x="3276800" y="1022299"/>
              <a:ext cx="2305455" cy="1888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Google Shape;157;p9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5531875" y="1018670"/>
              <a:ext cx="2441066" cy="187858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" t="1281" r="766"/>
          <a:stretch/>
        </p:blipFill>
        <p:spPr>
          <a:xfrm>
            <a:off x="8325477" y="45771"/>
            <a:ext cx="3835454" cy="2389306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 rot="1933644">
            <a:off x="7113063" y="3912981"/>
            <a:ext cx="972766" cy="51872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NI"/>
          </a:p>
        </p:txBody>
      </p:sp>
    </p:spTree>
    <p:extLst>
      <p:ext uri="{BB962C8B-B14F-4D97-AF65-F5344CB8AC3E}">
        <p14:creationId xmlns:p14="http://schemas.microsoft.com/office/powerpoint/2010/main" val="3456888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7084" t="12462" r="36000" b="5538"/>
          <a:stretch/>
        </p:blipFill>
        <p:spPr>
          <a:xfrm>
            <a:off x="8318380" y="0"/>
            <a:ext cx="3873620" cy="36672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63" y="106680"/>
            <a:ext cx="4416137" cy="571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22584" t="15077" r="41833" b="8462"/>
          <a:stretch/>
        </p:blipFill>
        <p:spPr>
          <a:xfrm>
            <a:off x="4214323" y="1"/>
            <a:ext cx="4163740" cy="48463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1750" t="12615" r="30833" b="6154"/>
          <a:stretch/>
        </p:blipFill>
        <p:spPr>
          <a:xfrm>
            <a:off x="4214324" y="3667211"/>
            <a:ext cx="4163739" cy="31907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l="17084" t="13384" r="36000" b="12923"/>
          <a:stretch/>
        </p:blipFill>
        <p:spPr>
          <a:xfrm>
            <a:off x="8378063" y="3667211"/>
            <a:ext cx="3750342" cy="319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23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73485" cy="3367006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half" idx="2"/>
          </p:nvPr>
        </p:nvSpPr>
        <p:spPr>
          <a:xfrm>
            <a:off x="5265005" y="839054"/>
            <a:ext cx="5918663" cy="2593367"/>
          </a:xfrm>
          <a:solidFill>
            <a:srgbClr val="E8E8E8"/>
          </a:solidFill>
          <a:ln>
            <a:solidFill>
              <a:srgbClr val="E8E8E8"/>
            </a:solidFill>
          </a:ln>
        </p:spPr>
        <p:txBody>
          <a:bodyPr>
            <a:normAutofit/>
          </a:bodyPr>
          <a:lstStyle/>
          <a:p>
            <a:pPr marL="354330" indent="0" algn="just">
              <a:buNone/>
            </a:pPr>
            <a:r>
              <a:rPr lang="es-ES" sz="1500" dirty="0" smtClean="0"/>
              <a:t>Se </a:t>
            </a:r>
            <a:r>
              <a:rPr lang="es-ES" sz="1500" dirty="0"/>
              <a:t>realizaron talleres para agricultores locales y expertos para priorizar prácticas y tecnologías de ASAC.</a:t>
            </a:r>
          </a:p>
          <a:p>
            <a:pPr marL="354330" indent="0" algn="just">
              <a:buNone/>
            </a:pPr>
            <a:r>
              <a:rPr lang="es-ES" sz="1500" dirty="0" smtClean="0"/>
              <a:t>Se </a:t>
            </a:r>
            <a:r>
              <a:rPr lang="es-ES" sz="1500" dirty="0"/>
              <a:t>utilizaron la herramientas ACB sobre las prácticas y tecnologías de ASAC </a:t>
            </a:r>
            <a:r>
              <a:rPr lang="es-ES" sz="1500" dirty="0" smtClean="0"/>
              <a:t>priorizadas </a:t>
            </a:r>
            <a:r>
              <a:rPr lang="es-ES" sz="1500" dirty="0"/>
              <a:t>con la participación de donantes, funcionarios nacionales, expertos y </a:t>
            </a:r>
            <a:r>
              <a:rPr lang="es-ES" sz="1500" dirty="0" smtClean="0"/>
              <a:t>organizaciones </a:t>
            </a:r>
            <a:r>
              <a:rPr lang="es-ES" sz="1500" dirty="0"/>
              <a:t>de agricultores.</a:t>
            </a:r>
          </a:p>
          <a:p>
            <a:pPr marL="354330" indent="0" algn="just">
              <a:buNone/>
            </a:pPr>
            <a:r>
              <a:rPr lang="es-ES" sz="1500" dirty="0" smtClean="0"/>
              <a:t>Se </a:t>
            </a:r>
            <a:r>
              <a:rPr lang="es-ES" sz="1500" dirty="0"/>
              <a:t>identificaron los mejores lugares dentro de una cuenca para las prácticas de ASAC con el fin de maximizar el retorno ecológico de la inversión.</a:t>
            </a:r>
          </a:p>
          <a:p>
            <a:pPr marL="354330" indent="0" algn="just">
              <a:buNone/>
            </a:pPr>
            <a:r>
              <a:rPr lang="es-ES" sz="1500" dirty="0" smtClean="0"/>
              <a:t>Se </a:t>
            </a:r>
            <a:r>
              <a:rPr lang="es-ES" sz="1500" dirty="0"/>
              <a:t>identificaron los cuellos de botella en las políticas y estrategias para futuras inversiones en estas prácticas de ASAC.</a:t>
            </a:r>
            <a:endParaRPr lang="en-US" sz="1500" dirty="0"/>
          </a:p>
        </p:txBody>
      </p:sp>
      <p:sp>
        <p:nvSpPr>
          <p:cNvPr id="19" name="Pentagon 18"/>
          <p:cNvSpPr/>
          <p:nvPr/>
        </p:nvSpPr>
        <p:spPr>
          <a:xfrm>
            <a:off x="3973485" y="150179"/>
            <a:ext cx="7995275" cy="376672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5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 la microcuenca de Santa Isabel, se utilizó el escenario de 450,000 US$ de </a:t>
            </a:r>
            <a:r>
              <a:rPr lang="es-ES" sz="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inversión</a:t>
            </a:r>
            <a:endParaRPr lang="en-US" sz="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083" y="867779"/>
            <a:ext cx="254102" cy="25410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083" y="1399409"/>
            <a:ext cx="254102" cy="25410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442" y="2135738"/>
            <a:ext cx="254102" cy="25410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083" y="2902745"/>
            <a:ext cx="254102" cy="2541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" t="3323" r="43320" b="16834"/>
          <a:stretch/>
        </p:blipFill>
        <p:spPr>
          <a:xfrm>
            <a:off x="850005" y="3576052"/>
            <a:ext cx="3696579" cy="27759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93" t="2784" r="5428" b="67494"/>
          <a:stretch/>
        </p:blipFill>
        <p:spPr>
          <a:xfrm>
            <a:off x="4657235" y="4681656"/>
            <a:ext cx="2465790" cy="1076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2724" b="100000" l="1411" r="53762">
                        <a14:foregroundMark x1="9013" y1="97368" x2="9013" y2="97368"/>
                        <a14:foregroundMark x1="2429" y1="96904" x2="40674" y2="94892"/>
                        <a14:foregroundMark x1="12853" y1="96130" x2="1411" y2="95975"/>
                        <a14:foregroundMark x1="42555" y1="96130" x2="15909" y2="93344"/>
                        <a14:foregroundMark x1="43652" y1="97988" x2="43966" y2="944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0867" r="54468"/>
          <a:stretch/>
        </p:blipFill>
        <p:spPr>
          <a:xfrm>
            <a:off x="-113953" y="6523129"/>
            <a:ext cx="3344348" cy="33962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 rot="16200000">
            <a:off x="-666256" y="4902819"/>
            <a:ext cx="2598709" cy="30777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just"/>
            <a:r>
              <a:rPr lang="es-ES" sz="1400" b="1" dirty="0">
                <a:solidFill>
                  <a:srgbClr val="92D050"/>
                </a:solidFill>
              </a:rPr>
              <a:t>Tabla 1. Actividades por </a:t>
            </a:r>
            <a:r>
              <a:rPr lang="es-ES" sz="1400" b="1" dirty="0" smtClean="0">
                <a:solidFill>
                  <a:srgbClr val="92D050"/>
                </a:solidFill>
              </a:rPr>
              <a:t>costo.</a:t>
            </a:r>
            <a:endParaRPr lang="es-NI" sz="1400" b="1" dirty="0" smtClean="0">
              <a:solidFill>
                <a:srgbClr val="92D05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75814" y="3753093"/>
            <a:ext cx="6446244" cy="78483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just"/>
            <a:r>
              <a:rPr lang="es-ES" sz="1500" b="1" dirty="0">
                <a:solidFill>
                  <a:srgbClr val="3B3838"/>
                </a:solidFill>
              </a:rPr>
              <a:t>Las instituciones del gobierno y el FIDA han identificado las inversiones clave en las prácticas y tecnologías de la ASAC a través de una cartera para los pequeños agricultores de los cuatro países destinatarios</a:t>
            </a:r>
            <a:r>
              <a:rPr lang="es-ES" sz="1500" b="1" dirty="0" smtClean="0">
                <a:solidFill>
                  <a:srgbClr val="3B3838"/>
                </a:solidFill>
              </a:rPr>
              <a:t>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33676" y="4684693"/>
            <a:ext cx="4188382" cy="55399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just"/>
            <a:r>
              <a:rPr lang="es-ES" sz="1500" b="1" dirty="0">
                <a:solidFill>
                  <a:srgbClr val="3B3838"/>
                </a:solidFill>
              </a:rPr>
              <a:t>En la tabla 1 se </a:t>
            </a:r>
            <a:r>
              <a:rPr lang="es-ES" sz="1500" b="1" dirty="0" smtClean="0">
                <a:solidFill>
                  <a:srgbClr val="3B3838"/>
                </a:solidFill>
              </a:rPr>
              <a:t>aprecian </a:t>
            </a:r>
            <a:r>
              <a:rPr lang="es-ES" sz="1500" b="1" dirty="0">
                <a:solidFill>
                  <a:srgbClr val="3B3838"/>
                </a:solidFill>
              </a:rPr>
              <a:t>las actividades asignadas por costo para la microcuenca de Santa Isabel.</a:t>
            </a:r>
            <a:endParaRPr lang="es-ES" sz="1500" b="1" dirty="0" smtClean="0">
              <a:solidFill>
                <a:srgbClr val="3B3838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45753" y="6020800"/>
            <a:ext cx="8129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NI" sz="36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Microcuenca Santa Isabel</a:t>
            </a:r>
            <a:endParaRPr lang="en-US" sz="3600" b="1" dirty="0" err="1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104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"/>
          <p:cNvSpPr txBox="1">
            <a:spLocks noGrp="1"/>
          </p:cNvSpPr>
          <p:nvPr>
            <p:ph type="title"/>
          </p:nvPr>
        </p:nvSpPr>
        <p:spPr>
          <a:xfrm>
            <a:off x="6368013" y="768925"/>
            <a:ext cx="5556000" cy="4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SzPts val="3600"/>
              <a:buFont typeface="Calibri"/>
              <a:buNone/>
            </a:pPr>
            <a:r>
              <a:rPr lang="en-US" sz="2800"/>
              <a:t>Agricultura Sostenible Adaptada al Clima conceptos y prácticas</a:t>
            </a:r>
            <a:endParaRPr sz="2800"/>
          </a:p>
        </p:txBody>
      </p:sp>
      <p:pic>
        <p:nvPicPr>
          <p:cNvPr id="73" name="Google Shape;73;p3"/>
          <p:cNvPicPr preferRelativeResize="0"/>
          <p:nvPr/>
        </p:nvPicPr>
        <p:blipFill rotWithShape="1">
          <a:blip r:embed="rId3">
            <a:alphaModFix/>
          </a:blip>
          <a:srcRect b="25250"/>
          <a:stretch/>
        </p:blipFill>
        <p:spPr>
          <a:xfrm>
            <a:off x="141675" y="-160900"/>
            <a:ext cx="6361599" cy="696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3"/>
          <p:cNvPicPr preferRelativeResize="0"/>
          <p:nvPr/>
        </p:nvPicPr>
        <p:blipFill rotWithShape="1">
          <a:blip r:embed="rId3">
            <a:alphaModFix/>
          </a:blip>
          <a:srcRect t="74000"/>
          <a:stretch/>
        </p:blipFill>
        <p:spPr>
          <a:xfrm>
            <a:off x="6266800" y="3429000"/>
            <a:ext cx="5758425" cy="21912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0141023"/>
      </p:ext>
    </p:extLst>
  </p:cSld>
  <p:clrMapOvr>
    <a:masterClrMapping/>
  </p:clrMapOvr>
</p:sld>
</file>

<file path=ppt/theme/theme1.xml><?xml version="1.0" encoding="utf-8"?>
<a:theme xmlns:a="http://schemas.openxmlformats.org/drawingml/2006/main" name="Alliance Theme">
  <a:themeElements>
    <a:clrScheme name="Custom 2">
      <a:dk1>
        <a:srgbClr val="3B3838"/>
      </a:dk1>
      <a:lt1>
        <a:sysClr val="window" lastClr="FFFFFF"/>
      </a:lt1>
      <a:dk2>
        <a:srgbClr val="003366"/>
      </a:dk2>
      <a:lt2>
        <a:srgbClr val="E7E6E6"/>
      </a:lt2>
      <a:accent1>
        <a:srgbClr val="006EB6"/>
      </a:accent1>
      <a:accent2>
        <a:srgbClr val="98CA45"/>
      </a:accent2>
      <a:accent3>
        <a:srgbClr val="358540"/>
      </a:accent3>
      <a:accent4>
        <a:srgbClr val="F7D93D"/>
      </a:accent4>
      <a:accent5>
        <a:srgbClr val="F78B33"/>
      </a:accent5>
      <a:accent6>
        <a:srgbClr val="8F3F98"/>
      </a:accent6>
      <a:hlink>
        <a:srgbClr val="BB3A25"/>
      </a:hlink>
      <a:folHlink>
        <a:srgbClr val="006EB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 err="1" smtClean="0">
            <a:solidFill>
              <a:srgbClr val="3B383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lliance_template_new master" id="{1353E131-414F-4C59-A2B3-F6C621ECF13B}" vid="{B68305C8-F722-4292-8F3D-9A822FB12D0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EAC31A130FB243A299732FB16D3406" ma:contentTypeVersion="9" ma:contentTypeDescription="Create a new document." ma:contentTypeScope="" ma:versionID="da3a3b7ced57afda942592fa8f0da0bc">
  <xsd:schema xmlns:xsd="http://www.w3.org/2001/XMLSchema" xmlns:xs="http://www.w3.org/2001/XMLSchema" xmlns:p="http://schemas.microsoft.com/office/2006/metadata/properties" xmlns:ns2="1e0c6494-4752-4cd3-a9cd-d8e65fbba871" xmlns:ns3="d9f0e262-0d7e-4afa-bfd0-525efcec3e08" targetNamespace="http://schemas.microsoft.com/office/2006/metadata/properties" ma:root="true" ma:fieldsID="f1a2124e88666e636ce02abd5552912c" ns2:_="" ns3:_="">
    <xsd:import namespace="1e0c6494-4752-4cd3-a9cd-d8e65fbba871"/>
    <xsd:import namespace="d9f0e262-0d7e-4afa-bfd0-525efcec3e0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0c6494-4752-4cd3-a9cd-d8e65fbba87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f0e262-0d7e-4afa-bfd0-525efcec3e0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5002511-2067-49F3-BAA7-148B1E98F0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F1724F-E34C-44E4-AF15-5C4153526A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0c6494-4752-4cd3-a9cd-d8e65fbba871"/>
    <ds:schemaRef ds:uri="d9f0e262-0d7e-4afa-bfd0-525efcec3e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6AAEBF6-E685-49FF-AB83-160D553D290F}">
  <ds:schemaRefs>
    <ds:schemaRef ds:uri="1e0c6494-4752-4cd3-a9cd-d8e65fbba871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purl.org/dc/dcmitype/"/>
    <ds:schemaRef ds:uri="http://schemas.openxmlformats.org/package/2006/metadata/core-properties"/>
    <ds:schemaRef ds:uri="d9f0e262-0d7e-4afa-bfd0-525efcec3e08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Alliance_template_new master 22April</Template>
  <TotalTime>748</TotalTime>
  <Words>884</Words>
  <Application>Microsoft Office PowerPoint</Application>
  <PresentationFormat>Widescreen</PresentationFormat>
  <Paragraphs>63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Wingdings</vt:lpstr>
      <vt:lpstr>Alliance Theme</vt:lpstr>
      <vt:lpstr>Un Viaje en Común: Desarrollo de capacidades sobre la Agricultura Sostenible Adaptada al Clima (ASAC) en Centroamérica para fortalecer las políticas y la toma de decisiones para las acciones de adaptación y mitigación del cambio climático. </vt:lpstr>
      <vt:lpstr>Objetivos del Proyecto:</vt:lpstr>
      <vt:lpstr>Resultados obtenidos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Agricultura Sostenible Adaptada al Clima conceptos y prácticas</vt:lpstr>
      <vt:lpstr>Agricultura Sostenible Adaptada al Clima conceptos y prácticas</vt:lpstr>
      <vt:lpstr>Agricultura Sostenible Adaptada al Clima conceptos y prácticas</vt:lpstr>
      <vt:lpstr>Relación Costo-Beneficio Prácticas ASAC. Nicaragua.  </vt:lpstr>
      <vt:lpstr>PowerPoint Presentation</vt:lpstr>
      <vt:lpstr>PowerPoint Presentation</vt:lpstr>
      <vt:lpstr>Muchas 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here (max 4 lines)</dc:title>
  <dc:creator>Capozio, Nora (Bioversity)</dc:creator>
  <cp:lastModifiedBy>Martinez Valle, Armando Isaac (Alliance Bioversity-CIAT)</cp:lastModifiedBy>
  <cp:revision>64</cp:revision>
  <dcterms:created xsi:type="dcterms:W3CDTF">2019-04-23T13:06:02Z</dcterms:created>
  <dcterms:modified xsi:type="dcterms:W3CDTF">2021-06-25T13:19:08Z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0x010100C2EAC31A130FB243A299732FB16D3406</vt:lpwstr>
  </property>
</Properties>
</file>