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omments/comment3.xml" ContentType="application/vnd.openxmlformats-officedocument.presentationml.comments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omments/comment4.xml" ContentType="application/vnd.openxmlformats-officedocument.presentationml.comments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omments/comment5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91" r:id="rId2"/>
    <p:sldId id="257" r:id="rId3"/>
    <p:sldId id="269" r:id="rId4"/>
    <p:sldId id="270" r:id="rId5"/>
    <p:sldId id="292" r:id="rId6"/>
    <p:sldId id="264" r:id="rId7"/>
    <p:sldId id="265" r:id="rId8"/>
    <p:sldId id="262" r:id="rId9"/>
    <p:sldId id="263" r:id="rId10"/>
    <p:sldId id="268" r:id="rId11"/>
    <p:sldId id="267" r:id="rId12"/>
    <p:sldId id="271" r:id="rId13"/>
    <p:sldId id="286" r:id="rId14"/>
    <p:sldId id="279" r:id="rId15"/>
    <p:sldId id="287" r:id="rId16"/>
    <p:sldId id="288" r:id="rId17"/>
    <p:sldId id="289" r:id="rId18"/>
    <p:sldId id="277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onica" initials="V" lastIdx="3" clrIdx="0">
    <p:extLst>
      <p:ext uri="{19B8F6BF-5375-455C-9EA6-DF929625EA0E}">
        <p15:presenceInfo xmlns:p15="http://schemas.microsoft.com/office/powerpoint/2012/main" userId="Veronic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E07A0A"/>
    <a:srgbClr val="285239"/>
    <a:srgbClr val="2E1CB0"/>
    <a:srgbClr val="439F46"/>
    <a:srgbClr val="001633"/>
    <a:srgbClr val="193F61"/>
    <a:srgbClr val="32D632"/>
    <a:srgbClr val="53CD96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27T23:07:43.908" idx="3">
    <p:pos x="10" y="10"/>
    <p:text>Potencialidades das novas tecnologias para a ATER: (i) serviço orientado pela demanda; (ii) rapidez e inovação na comunicação; (iii) coleta de dados e monitoramento de resultados; (iv) formação de redes colaborativas de diferentes naturezas; (v) empoderamento das comunidades. 
Risco das TICs: não podem ser instrumentos de exclusão, de aumento das desigualdades no campo e de perda de autonomia.
Oferta e demanda por conectividade rural: diferentes perfis de agricultores têm diferentes demandas. Método da oferta é pouco flexível, porém o demanda não é.
Investimentos para a ampliação da conectividade no meio rural:  Estudos como estes servem para focalizar os investimentos em infraestrutura. Priorização da infraestrutura não pode negligenciar investimentos em políticas de capacitação para inclusão digital.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27T23:07:43.908" idx="3">
    <p:pos x="10" y="10"/>
    <p:text>Potencialidades das novas tecnologias para a ATER: (i) serviço orientado pela demanda; (ii) rapidez e inovação na comunicação; (iii) coleta de dados e monitoramento de resultados; (iv) formação de redes colaborativas de diferentes naturezas; (v) empoderamento das comunidades. 
Risco das TICs: não podem ser instrumentos de exclusão, de aumento das desigualdades no campo e de perda de autonomia.
Oferta e demanda por conectividade rural: diferentes perfis de agricultores têm diferentes demandas. Método da oferta é pouco flexível, porém o demanda não é.
Investimentos para a ampliação da conectividade no meio rural:  Estudos como estes servem para focalizar os investimentos em infraestrutura. Priorização da infraestrutura não pode negligenciar investimentos em políticas de capacitação para inclusão digital.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27T23:07:43.908" idx="3">
    <p:pos x="10" y="10"/>
    <p:text>Potencialidades das novas tecnologias para a ATER: (i) serviço orientado pela demanda; (ii) rapidez e inovação na comunicação; (iii) coleta de dados e monitoramento de resultados; (iv) formação de redes colaborativas de diferentes naturezas; (v) empoderamento das comunidades. 
Risco das TICs: não podem ser instrumentos de exclusão, de aumento das desigualdades no campo e de perda de autonomia.
Oferta e demanda por conectividade rural: diferentes perfis de agricultores têm diferentes demandas. Método da oferta é pouco flexível, porém o demanda não é.
Investimentos para a ampliação da conectividade no meio rural:  Estudos como estes servem para focalizar os investimentos em infraestrutura. Priorização da infraestrutura não pode negligenciar investimentos em políticas de capacitação para inclusão digital.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27T23:07:43.908" idx="3">
    <p:pos x="10" y="10"/>
    <p:text>Potencialidades das novas tecnologias para a ATER: (i) serviço orientado pela demanda; (ii) rapidez e inovação na comunicação; (iii) coleta de dados e monitoramento de resultados; (iv) formação de redes colaborativas de diferentes naturezas; (v) empoderamento das comunidades. 
Risco das TICs: não podem ser instrumentos de exclusão, de aumento das desigualdades no campo e de perda de autonomia.
Oferta e demanda por conectividade rural: diferentes perfis de agricultores têm diferentes demandas. Método da oferta é pouco flexível, porém o demanda não é.
Investimentos para a ampliação da conectividade no meio rural:  Estudos como estes servem para focalizar os investimentos em infraestrutura. Priorização da infraestrutura não pode negligenciar investimentos em políticas de capacitação para inclusão digital.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27T23:07:43.908" idx="3">
    <p:pos x="10" y="10"/>
    <p:text>Potencialidades das novas tecnologias para a ATER: (i) serviço orientado pela demanda; (ii) rapidez e inovação na comunicação; (iii) coleta de dados e monitoramento de resultados; (iv) formação de redes colaborativas de diferentes naturezas; (v) empoderamento das comunidades. 
Risco das TICs: não podem ser instrumentos de exclusão, de aumento das desigualdades no campo e de perda de autonomia.
Oferta e demanda por conectividade rural: diferentes perfis de agricultores têm diferentes demandas. Método da oferta é pouco flexível, porém o demanda não é.
Investimentos para a ampliação da conectividade no meio rural:  Estudos como estes servem para focalizar os investimentos em infraestrutura. Priorização da infraestrutura não pode negligenciar investimentos em políticas de capacitação para inclusão digital.</p:text>
    <p:extLst>
      <p:ext uri="{C676402C-5697-4E1C-873F-D02D1690AC5C}">
        <p15:threadingInfo xmlns:p15="http://schemas.microsoft.com/office/powerpoint/2012/main" timeZoneBias="180"/>
      </p:ext>
    </p:extLst>
  </p:cm>
</p:cmLst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C1469A-9E51-4791-BE72-E37AD9F8F072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866C4A8B-FFCB-405D-AC03-22EB393D1639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S" sz="2000" b="1" i="0" dirty="0">
              <a:solidFill>
                <a:schemeClr val="tx1"/>
              </a:solidFill>
              <a:latin typeface="+mn-lt"/>
            </a:rPr>
            <a:t>Tecnologías digitales</a:t>
          </a:r>
          <a:r>
            <a:rPr lang="es-ES" sz="2000" b="0" i="0" dirty="0">
              <a:solidFill>
                <a:schemeClr val="tx1"/>
              </a:solidFill>
              <a:latin typeface="+mn-lt"/>
            </a:rPr>
            <a:t>: cada vez más importantes en la </a:t>
          </a:r>
          <a:r>
            <a:rPr lang="es-ES" sz="2000" b="1" i="0" dirty="0">
              <a:solidFill>
                <a:schemeClr val="tx1"/>
              </a:solidFill>
              <a:latin typeface="+mn-lt"/>
            </a:rPr>
            <a:t>viabilidad</a:t>
          </a:r>
          <a:r>
            <a:rPr lang="es-ES" sz="2000" b="0" i="0" dirty="0">
              <a:solidFill>
                <a:schemeClr val="tx1"/>
              </a:solidFill>
              <a:latin typeface="+mn-lt"/>
            </a:rPr>
            <a:t> y </a:t>
          </a:r>
          <a:r>
            <a:rPr lang="es-ES" sz="2000" b="1" i="0" dirty="0">
              <a:solidFill>
                <a:schemeClr val="tx1"/>
              </a:solidFill>
              <a:latin typeface="+mn-lt"/>
            </a:rPr>
            <a:t>capilaridad</a:t>
          </a:r>
          <a:r>
            <a:rPr lang="es-ES" sz="2000" b="0" i="0" dirty="0">
              <a:solidFill>
                <a:schemeClr val="tx1"/>
              </a:solidFill>
              <a:latin typeface="+mn-lt"/>
            </a:rPr>
            <a:t> da extensión rural (ATER)</a:t>
          </a:r>
          <a:endParaRPr lang="pt-BR" sz="2000" b="1" dirty="0">
            <a:solidFill>
              <a:schemeClr val="tx1"/>
            </a:solidFill>
            <a:latin typeface="+mn-lt"/>
          </a:endParaRPr>
        </a:p>
      </dgm:t>
    </dgm:pt>
    <dgm:pt modelId="{31C4D216-BA0F-4F7F-B394-ED1AE84533A8}" type="parTrans" cxnId="{CB1EB87C-2902-4ECE-8210-3D6E86528D60}">
      <dgm:prSet/>
      <dgm:spPr/>
      <dgm:t>
        <a:bodyPr/>
        <a:lstStyle/>
        <a:p>
          <a:endParaRPr lang="pt-BR" sz="1800">
            <a:solidFill>
              <a:schemeClr val="tx1"/>
            </a:solidFill>
          </a:endParaRPr>
        </a:p>
      </dgm:t>
    </dgm:pt>
    <dgm:pt modelId="{774222FA-3FD9-494E-96BC-25FA9DB14665}" type="sibTrans" cxnId="{CB1EB87C-2902-4ECE-8210-3D6E86528D60}">
      <dgm:prSet/>
      <dgm:spPr/>
      <dgm:t>
        <a:bodyPr/>
        <a:lstStyle/>
        <a:p>
          <a:endParaRPr lang="pt-BR" sz="1800">
            <a:solidFill>
              <a:schemeClr val="tx1"/>
            </a:solidFill>
          </a:endParaRPr>
        </a:p>
      </dgm:t>
    </dgm:pt>
    <dgm:pt modelId="{DE1C807A-EF4F-4B08-8D4C-C6D1D1C9EB31}">
      <dgm:prSet custT="1"/>
      <dgm:spPr>
        <a:solidFill>
          <a:schemeClr val="accent6">
            <a:lumMod val="25000"/>
            <a:lumOff val="75000"/>
          </a:schemeClr>
        </a:solidFill>
      </dgm:spPr>
      <dgm:t>
        <a:bodyPr/>
        <a:lstStyle/>
        <a:p>
          <a:r>
            <a:rPr lang="es-ES" sz="2000" b="1" i="0" dirty="0">
              <a:solidFill>
                <a:schemeClr val="tx1"/>
              </a:solidFill>
              <a:latin typeface="+mn-lt"/>
            </a:rPr>
            <a:t>Equilibrio</a:t>
          </a:r>
          <a:r>
            <a:rPr lang="es-ES" sz="2000" b="0" i="0" dirty="0">
              <a:solidFill>
                <a:schemeClr val="tx1"/>
              </a:solidFill>
              <a:latin typeface="+mn-lt"/>
            </a:rPr>
            <a:t> necesario entre la </a:t>
          </a:r>
          <a:r>
            <a:rPr lang="es-ES" sz="2000" b="1" i="0" dirty="0">
              <a:solidFill>
                <a:schemeClr val="tx1"/>
              </a:solidFill>
              <a:latin typeface="+mn-lt"/>
            </a:rPr>
            <a:t>disponibilidad de Internet </a:t>
          </a:r>
          <a:r>
            <a:rPr lang="es-ES" sz="2000" b="0" i="0" dirty="0">
              <a:solidFill>
                <a:schemeClr val="tx1"/>
              </a:solidFill>
              <a:latin typeface="+mn-lt"/>
            </a:rPr>
            <a:t>y </a:t>
          </a:r>
          <a:r>
            <a:rPr lang="es-ES" sz="2000" b="1" i="0" dirty="0">
              <a:solidFill>
                <a:schemeClr val="tx1"/>
              </a:solidFill>
              <a:latin typeface="+mn-lt"/>
            </a:rPr>
            <a:t>preparación</a:t>
          </a:r>
          <a:r>
            <a:rPr lang="es-ES" sz="2000" b="0" i="0" dirty="0">
              <a:solidFill>
                <a:schemeClr val="tx1"/>
              </a:solidFill>
              <a:latin typeface="+mn-lt"/>
            </a:rPr>
            <a:t> de los productores para adoptar tecnologías</a:t>
          </a:r>
          <a:endParaRPr lang="pt-BR" sz="2000" b="0" i="0" dirty="0">
            <a:solidFill>
              <a:schemeClr val="tx1"/>
            </a:solidFill>
            <a:latin typeface="+mn-lt"/>
          </a:endParaRPr>
        </a:p>
      </dgm:t>
    </dgm:pt>
    <dgm:pt modelId="{3CB53793-4F9D-4508-A261-90873B7A012E}" type="parTrans" cxnId="{5FD143F8-91DC-45DC-9675-9EE6FF547788}">
      <dgm:prSet/>
      <dgm:spPr/>
      <dgm:t>
        <a:bodyPr/>
        <a:lstStyle/>
        <a:p>
          <a:endParaRPr lang="pt-BR" sz="1800">
            <a:solidFill>
              <a:schemeClr val="tx1"/>
            </a:solidFill>
          </a:endParaRPr>
        </a:p>
      </dgm:t>
    </dgm:pt>
    <dgm:pt modelId="{0BF57BB1-714C-436D-AF31-9E96F87809DD}" type="sibTrans" cxnId="{5FD143F8-91DC-45DC-9675-9EE6FF547788}">
      <dgm:prSet/>
      <dgm:spPr/>
      <dgm:t>
        <a:bodyPr/>
        <a:lstStyle/>
        <a:p>
          <a:endParaRPr lang="pt-BR" sz="1800">
            <a:solidFill>
              <a:schemeClr val="tx1"/>
            </a:solidFill>
          </a:endParaRPr>
        </a:p>
      </dgm:t>
    </dgm:pt>
    <dgm:pt modelId="{0828B619-A9CB-4915-B6FC-84CBD8C92FF8}" type="pres">
      <dgm:prSet presAssocID="{A6C1469A-9E51-4791-BE72-E37AD9F8F072}" presName="linearFlow" presStyleCnt="0">
        <dgm:presLayoutVars>
          <dgm:dir/>
          <dgm:resizeHandles val="exact"/>
        </dgm:presLayoutVars>
      </dgm:prSet>
      <dgm:spPr/>
    </dgm:pt>
    <dgm:pt modelId="{BEB83A95-5E87-44FD-93B1-D37A9120C7DA}" type="pres">
      <dgm:prSet presAssocID="{866C4A8B-FFCB-405D-AC03-22EB393D1639}" presName="composite" presStyleCnt="0"/>
      <dgm:spPr/>
    </dgm:pt>
    <dgm:pt modelId="{C9C26B3C-C997-4CAD-B5E1-DBCA6BA06145}" type="pres">
      <dgm:prSet presAssocID="{866C4A8B-FFCB-405D-AC03-22EB393D1639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9E78AD86-3517-4386-B4E4-DCE9728D9F4D}" type="pres">
      <dgm:prSet presAssocID="{866C4A8B-FFCB-405D-AC03-22EB393D1639}" presName="txShp" presStyleLbl="node1" presStyleIdx="0" presStyleCnt="2">
        <dgm:presLayoutVars>
          <dgm:bulletEnabled val="1"/>
        </dgm:presLayoutVars>
      </dgm:prSet>
      <dgm:spPr/>
    </dgm:pt>
    <dgm:pt modelId="{111B7C87-A1D2-4D56-8373-89A19E7937A2}" type="pres">
      <dgm:prSet presAssocID="{774222FA-3FD9-494E-96BC-25FA9DB14665}" presName="spacing" presStyleCnt="0"/>
      <dgm:spPr/>
    </dgm:pt>
    <dgm:pt modelId="{BAF75610-5104-40EB-A1B3-B02BD467EF97}" type="pres">
      <dgm:prSet presAssocID="{DE1C807A-EF4F-4B08-8D4C-C6D1D1C9EB31}" presName="composite" presStyleCnt="0"/>
      <dgm:spPr/>
    </dgm:pt>
    <dgm:pt modelId="{5CE1864C-06D3-4FAA-B18B-10C96A354C22}" type="pres">
      <dgm:prSet presAssocID="{DE1C807A-EF4F-4B08-8D4C-C6D1D1C9EB31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FC58E62B-6852-49E1-A62E-71944E0299B5}" type="pres">
      <dgm:prSet presAssocID="{DE1C807A-EF4F-4B08-8D4C-C6D1D1C9EB31}" presName="txShp" presStyleLbl="node1" presStyleIdx="1" presStyleCnt="2">
        <dgm:presLayoutVars>
          <dgm:bulletEnabled val="1"/>
        </dgm:presLayoutVars>
      </dgm:prSet>
      <dgm:spPr/>
    </dgm:pt>
  </dgm:ptLst>
  <dgm:cxnLst>
    <dgm:cxn modelId="{11D90E2A-2A55-4C4B-B69F-0CA159CE1CE2}" type="presOf" srcId="{DE1C807A-EF4F-4B08-8D4C-C6D1D1C9EB31}" destId="{FC58E62B-6852-49E1-A62E-71944E0299B5}" srcOrd="0" destOrd="0" presId="urn:microsoft.com/office/officeart/2005/8/layout/vList3"/>
    <dgm:cxn modelId="{CB1EB87C-2902-4ECE-8210-3D6E86528D60}" srcId="{A6C1469A-9E51-4791-BE72-E37AD9F8F072}" destId="{866C4A8B-FFCB-405D-AC03-22EB393D1639}" srcOrd="0" destOrd="0" parTransId="{31C4D216-BA0F-4F7F-B394-ED1AE84533A8}" sibTransId="{774222FA-3FD9-494E-96BC-25FA9DB14665}"/>
    <dgm:cxn modelId="{3B44A685-4013-4A4B-AEBC-7BC0F418E1F5}" type="presOf" srcId="{866C4A8B-FFCB-405D-AC03-22EB393D1639}" destId="{9E78AD86-3517-4386-B4E4-DCE9728D9F4D}" srcOrd="0" destOrd="0" presId="urn:microsoft.com/office/officeart/2005/8/layout/vList3"/>
    <dgm:cxn modelId="{BCB41DE4-08CC-4BBA-B5E8-147621BAFD07}" type="presOf" srcId="{A6C1469A-9E51-4791-BE72-E37AD9F8F072}" destId="{0828B619-A9CB-4915-B6FC-84CBD8C92FF8}" srcOrd="0" destOrd="0" presId="urn:microsoft.com/office/officeart/2005/8/layout/vList3"/>
    <dgm:cxn modelId="{5FD143F8-91DC-45DC-9675-9EE6FF547788}" srcId="{A6C1469A-9E51-4791-BE72-E37AD9F8F072}" destId="{DE1C807A-EF4F-4B08-8D4C-C6D1D1C9EB31}" srcOrd="1" destOrd="0" parTransId="{3CB53793-4F9D-4508-A261-90873B7A012E}" sibTransId="{0BF57BB1-714C-436D-AF31-9E96F87809DD}"/>
    <dgm:cxn modelId="{E157718C-C573-411D-8C82-1A7B65A2BC17}" type="presParOf" srcId="{0828B619-A9CB-4915-B6FC-84CBD8C92FF8}" destId="{BEB83A95-5E87-44FD-93B1-D37A9120C7DA}" srcOrd="0" destOrd="0" presId="urn:microsoft.com/office/officeart/2005/8/layout/vList3"/>
    <dgm:cxn modelId="{78176654-3B5C-4A80-81AD-49AEA6C12C2C}" type="presParOf" srcId="{BEB83A95-5E87-44FD-93B1-D37A9120C7DA}" destId="{C9C26B3C-C997-4CAD-B5E1-DBCA6BA06145}" srcOrd="0" destOrd="0" presId="urn:microsoft.com/office/officeart/2005/8/layout/vList3"/>
    <dgm:cxn modelId="{8739E8D2-2916-4167-A2E7-1BB27ED80A4E}" type="presParOf" srcId="{BEB83A95-5E87-44FD-93B1-D37A9120C7DA}" destId="{9E78AD86-3517-4386-B4E4-DCE9728D9F4D}" srcOrd="1" destOrd="0" presId="urn:microsoft.com/office/officeart/2005/8/layout/vList3"/>
    <dgm:cxn modelId="{D012CA3A-4836-42EC-8CFE-35CA6B77E8C4}" type="presParOf" srcId="{0828B619-A9CB-4915-B6FC-84CBD8C92FF8}" destId="{111B7C87-A1D2-4D56-8373-89A19E7937A2}" srcOrd="1" destOrd="0" presId="urn:microsoft.com/office/officeart/2005/8/layout/vList3"/>
    <dgm:cxn modelId="{3732AF3D-DFE7-400D-9ACC-1990DAE1609B}" type="presParOf" srcId="{0828B619-A9CB-4915-B6FC-84CBD8C92FF8}" destId="{BAF75610-5104-40EB-A1B3-B02BD467EF97}" srcOrd="2" destOrd="0" presId="urn:microsoft.com/office/officeart/2005/8/layout/vList3"/>
    <dgm:cxn modelId="{3AF3109F-5CC9-4855-84CD-FA93E728851A}" type="presParOf" srcId="{BAF75610-5104-40EB-A1B3-B02BD467EF97}" destId="{5CE1864C-06D3-4FAA-B18B-10C96A354C22}" srcOrd="0" destOrd="0" presId="urn:microsoft.com/office/officeart/2005/8/layout/vList3"/>
    <dgm:cxn modelId="{90CF4343-4C3E-4F2C-A461-6076F9C8EF6E}" type="presParOf" srcId="{BAF75610-5104-40EB-A1B3-B02BD467EF97}" destId="{FC58E62B-6852-49E1-A62E-71944E0299B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3B4BC3-8FDA-4599-8FA9-7571B5C82EAF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E7F71706-9693-4792-8692-04A2A7870DBF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endParaRPr lang="pt-BR" sz="1400" b="1" dirty="0"/>
        </a:p>
        <a:p>
          <a:pPr algn="ctr">
            <a:lnSpc>
              <a:spcPct val="90000"/>
            </a:lnSpc>
            <a:spcAft>
              <a:spcPct val="35000"/>
            </a:spcAft>
          </a:pPr>
          <a:endParaRPr lang="pt-BR" sz="2000" b="1" dirty="0"/>
        </a:p>
        <a:p>
          <a:pPr algn="ctr">
            <a:lnSpc>
              <a:spcPct val="90000"/>
            </a:lnSpc>
            <a:spcAft>
              <a:spcPct val="35000"/>
            </a:spcAft>
          </a:pPr>
          <a:endParaRPr lang="pt-BR" sz="2000" b="1" dirty="0"/>
        </a:p>
        <a:p>
          <a:pPr algn="ctr">
            <a:lnSpc>
              <a:spcPct val="90000"/>
            </a:lnSpc>
            <a:spcAft>
              <a:spcPct val="35000"/>
            </a:spcAft>
          </a:pPr>
          <a:endParaRPr lang="pt-BR" sz="2000" b="1" dirty="0"/>
        </a:p>
        <a:p>
          <a:pPr algn="ctr">
            <a:lnSpc>
              <a:spcPct val="90000"/>
            </a:lnSpc>
            <a:spcAft>
              <a:spcPct val="35000"/>
            </a:spcAft>
          </a:pPr>
          <a:endParaRPr lang="pt-BR" sz="2000" b="1" dirty="0"/>
        </a:p>
        <a:p>
          <a:pPr algn="ctr">
            <a:lnSpc>
              <a:spcPct val="90000"/>
            </a:lnSpc>
            <a:spcAft>
              <a:spcPct val="35000"/>
            </a:spcAft>
          </a:pPr>
          <a:endParaRPr lang="pt-BR" sz="1200" b="1" dirty="0"/>
        </a:p>
        <a:p>
          <a:pPr algn="ctr">
            <a:lnSpc>
              <a:spcPct val="100000"/>
            </a:lnSpc>
            <a:spcAft>
              <a:spcPts val="0"/>
            </a:spcAft>
          </a:pPr>
          <a:endParaRPr lang="pt-BR" sz="2000" b="1" dirty="0"/>
        </a:p>
      </dgm:t>
    </dgm:pt>
    <dgm:pt modelId="{3CC8F7CC-B59D-4144-A4B1-6FD176FAB91E}" type="parTrans" cxnId="{43601B47-C731-4980-98D6-60A760782CCF}">
      <dgm:prSet/>
      <dgm:spPr/>
      <dgm:t>
        <a:bodyPr/>
        <a:lstStyle/>
        <a:p>
          <a:endParaRPr lang="pt-BR"/>
        </a:p>
      </dgm:t>
    </dgm:pt>
    <dgm:pt modelId="{9F6780AA-854A-4480-9483-1ECBDD36CC69}" type="sibTrans" cxnId="{43601B47-C731-4980-98D6-60A760782CCF}">
      <dgm:prSet/>
      <dgm:spPr/>
      <dgm:t>
        <a:bodyPr/>
        <a:lstStyle/>
        <a:p>
          <a:endParaRPr lang="pt-BR"/>
        </a:p>
      </dgm:t>
    </dgm:pt>
    <dgm:pt modelId="{A25836C7-68C5-4A8D-A5A3-5B8606F63FAF}">
      <dgm:prSet phldrT="[Texto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pPr algn="ctr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endParaRPr lang="pt-BR" sz="1800" b="1" dirty="0"/>
        </a:p>
        <a:p>
          <a:pPr algn="ctr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endParaRPr lang="pt-BR" sz="1400" b="1" dirty="0"/>
        </a:p>
        <a:p>
          <a:pPr algn="ctr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endParaRPr lang="pt-BR" sz="1800" b="1" dirty="0"/>
        </a:p>
        <a:p>
          <a:pPr algn="ctr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endParaRPr lang="pt-BR" sz="1800" b="1" dirty="0"/>
        </a:p>
        <a:p>
          <a:pPr algn="ctr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endParaRPr lang="pt-BR" sz="1800" b="1" dirty="0"/>
        </a:p>
        <a:p>
          <a:pPr algn="ctr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endParaRPr lang="pt-BR" sz="2000" b="1" dirty="0"/>
        </a:p>
        <a:p>
          <a:pPr algn="ctr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endParaRPr lang="pt-BR" sz="2400" b="1" dirty="0"/>
        </a:p>
        <a:p>
          <a:pPr algn="ctr">
            <a:lnSpc>
              <a:spcPct val="100000"/>
            </a:lnSpc>
            <a:spcBef>
              <a:spcPts val="1200"/>
            </a:spcBef>
            <a:spcAft>
              <a:spcPts val="0"/>
            </a:spcAft>
          </a:pPr>
          <a:endParaRPr lang="pt-BR" sz="2400" b="1" dirty="0"/>
        </a:p>
      </dgm:t>
    </dgm:pt>
    <dgm:pt modelId="{7FD431B6-4E97-49D3-AAD8-14BDA47EAE4F}" type="parTrans" cxnId="{AE5C1313-849C-4C7B-92C2-F8C10BDBCD25}">
      <dgm:prSet/>
      <dgm:spPr/>
      <dgm:t>
        <a:bodyPr/>
        <a:lstStyle/>
        <a:p>
          <a:endParaRPr lang="pt-BR"/>
        </a:p>
      </dgm:t>
    </dgm:pt>
    <dgm:pt modelId="{50B2C557-8EB2-4D9E-97A8-6D3215E621D6}" type="sibTrans" cxnId="{AE5C1313-849C-4C7B-92C2-F8C10BDBCD25}">
      <dgm:prSet/>
      <dgm:spPr/>
      <dgm:t>
        <a:bodyPr/>
        <a:lstStyle/>
        <a:p>
          <a:endParaRPr lang="pt-BR"/>
        </a:p>
      </dgm:t>
    </dgm:pt>
    <dgm:pt modelId="{A16192D4-7A9D-44BD-A214-62A48AA721EC}" type="pres">
      <dgm:prSet presAssocID="{FE3B4BC3-8FDA-4599-8FA9-7571B5C82EAF}" presName="Name0" presStyleCnt="0">
        <dgm:presLayoutVars>
          <dgm:chMax val="2"/>
          <dgm:chPref val="2"/>
          <dgm:animLvl val="lvl"/>
        </dgm:presLayoutVars>
      </dgm:prSet>
      <dgm:spPr/>
    </dgm:pt>
    <dgm:pt modelId="{D31F9D63-99B1-4C18-81AE-2308287554F9}" type="pres">
      <dgm:prSet presAssocID="{FE3B4BC3-8FDA-4599-8FA9-7571B5C82EAF}" presName="LeftText" presStyleLbl="revTx" presStyleIdx="0" presStyleCnt="0">
        <dgm:presLayoutVars>
          <dgm:bulletEnabled val="1"/>
        </dgm:presLayoutVars>
      </dgm:prSet>
      <dgm:spPr/>
    </dgm:pt>
    <dgm:pt modelId="{2565F6E9-339A-41A9-BAED-988D1F11DEB2}" type="pres">
      <dgm:prSet presAssocID="{FE3B4BC3-8FDA-4599-8FA9-7571B5C82EAF}" presName="LeftNode" presStyleLbl="bgImgPlace1" presStyleIdx="0" presStyleCnt="2" custScaleX="117376" custScaleY="104722" custLinFactNeighborX="-17030" custLinFactNeighborY="529">
        <dgm:presLayoutVars>
          <dgm:chMax val="2"/>
          <dgm:chPref val="2"/>
        </dgm:presLayoutVars>
      </dgm:prSet>
      <dgm:spPr/>
    </dgm:pt>
    <dgm:pt modelId="{71C53FD5-EB4F-4C37-B9E8-D3AE1DD59FFA}" type="pres">
      <dgm:prSet presAssocID="{FE3B4BC3-8FDA-4599-8FA9-7571B5C82EAF}" presName="RightText" presStyleLbl="revTx" presStyleIdx="0" presStyleCnt="0">
        <dgm:presLayoutVars>
          <dgm:bulletEnabled val="1"/>
        </dgm:presLayoutVars>
      </dgm:prSet>
      <dgm:spPr/>
    </dgm:pt>
    <dgm:pt modelId="{5A0AC51F-2B42-455B-8A19-2DF70D286516}" type="pres">
      <dgm:prSet presAssocID="{FE3B4BC3-8FDA-4599-8FA9-7571B5C82EAF}" presName="RightNode" presStyleLbl="bgImgPlace1" presStyleIdx="1" presStyleCnt="2" custScaleX="120101" custScaleY="104722">
        <dgm:presLayoutVars>
          <dgm:chMax val="0"/>
          <dgm:chPref val="0"/>
        </dgm:presLayoutVars>
      </dgm:prSet>
      <dgm:spPr/>
    </dgm:pt>
    <dgm:pt modelId="{AED96CCB-4042-498F-841C-B1FE699FACF9}" type="pres">
      <dgm:prSet presAssocID="{FE3B4BC3-8FDA-4599-8FA9-7571B5C82EAF}" presName="TopArrow" presStyleLbl="node1" presStyleIdx="0" presStyleCnt="2" custLinFactNeighborX="-4326" custLinFactNeighborY="-5082"/>
      <dgm:spPr>
        <a:solidFill>
          <a:schemeClr val="accent6">
            <a:lumMod val="75000"/>
            <a:lumOff val="25000"/>
          </a:schemeClr>
        </a:solidFill>
        <a:ln>
          <a:noFill/>
        </a:ln>
      </dgm:spPr>
    </dgm:pt>
    <dgm:pt modelId="{D29DE122-4A37-4476-94E2-9DD147382249}" type="pres">
      <dgm:prSet presAssocID="{FE3B4BC3-8FDA-4599-8FA9-7571B5C82EAF}" presName="BottomArrow" presStyleLbl="node1" presStyleIdx="1" presStyleCnt="2" custLinFactNeighborX="-4321" custLinFactNeighborY="8608"/>
      <dgm:spPr>
        <a:solidFill>
          <a:srgbClr val="001633"/>
        </a:solidFill>
        <a:ln>
          <a:noFill/>
        </a:ln>
      </dgm:spPr>
    </dgm:pt>
  </dgm:ptLst>
  <dgm:cxnLst>
    <dgm:cxn modelId="{AE5C1313-849C-4C7B-92C2-F8C10BDBCD25}" srcId="{FE3B4BC3-8FDA-4599-8FA9-7571B5C82EAF}" destId="{A25836C7-68C5-4A8D-A5A3-5B8606F63FAF}" srcOrd="1" destOrd="0" parTransId="{7FD431B6-4E97-49D3-AAD8-14BDA47EAE4F}" sibTransId="{50B2C557-8EB2-4D9E-97A8-6D3215E621D6}"/>
    <dgm:cxn modelId="{CF78B429-08FF-44CC-995F-E06A00B57B5E}" type="presOf" srcId="{FE3B4BC3-8FDA-4599-8FA9-7571B5C82EAF}" destId="{A16192D4-7A9D-44BD-A214-62A48AA721EC}" srcOrd="0" destOrd="0" presId="urn:microsoft.com/office/officeart/2009/layout/ReverseList"/>
    <dgm:cxn modelId="{43601B47-C731-4980-98D6-60A760782CCF}" srcId="{FE3B4BC3-8FDA-4599-8FA9-7571B5C82EAF}" destId="{E7F71706-9693-4792-8692-04A2A7870DBF}" srcOrd="0" destOrd="0" parTransId="{3CC8F7CC-B59D-4144-A4B1-6FD176FAB91E}" sibTransId="{9F6780AA-854A-4480-9483-1ECBDD36CC69}"/>
    <dgm:cxn modelId="{6E3F2449-E444-4894-8D49-6B03F88AF323}" type="presOf" srcId="{A25836C7-68C5-4A8D-A5A3-5B8606F63FAF}" destId="{71C53FD5-EB4F-4C37-B9E8-D3AE1DD59FFA}" srcOrd="0" destOrd="0" presId="urn:microsoft.com/office/officeart/2009/layout/ReverseList"/>
    <dgm:cxn modelId="{6A4DE8A2-B0A0-41FC-AF73-154BFDE6494D}" type="presOf" srcId="{E7F71706-9693-4792-8692-04A2A7870DBF}" destId="{2565F6E9-339A-41A9-BAED-988D1F11DEB2}" srcOrd="1" destOrd="0" presId="urn:microsoft.com/office/officeart/2009/layout/ReverseList"/>
    <dgm:cxn modelId="{557DA8AF-2582-42CF-89EA-E6AB1144C0A4}" type="presOf" srcId="{A25836C7-68C5-4A8D-A5A3-5B8606F63FAF}" destId="{5A0AC51F-2B42-455B-8A19-2DF70D286516}" srcOrd="1" destOrd="0" presId="urn:microsoft.com/office/officeart/2009/layout/ReverseList"/>
    <dgm:cxn modelId="{C451F2D1-F2A5-4C3F-B04A-4B0ED4ACA872}" type="presOf" srcId="{E7F71706-9693-4792-8692-04A2A7870DBF}" destId="{D31F9D63-99B1-4C18-81AE-2308287554F9}" srcOrd="0" destOrd="0" presId="urn:microsoft.com/office/officeart/2009/layout/ReverseList"/>
    <dgm:cxn modelId="{05999E9E-17E1-46F4-BE65-7B9E10BCEC6F}" type="presParOf" srcId="{A16192D4-7A9D-44BD-A214-62A48AA721EC}" destId="{D31F9D63-99B1-4C18-81AE-2308287554F9}" srcOrd="0" destOrd="0" presId="urn:microsoft.com/office/officeart/2009/layout/ReverseList"/>
    <dgm:cxn modelId="{0ABCC808-5E33-4872-81BA-CAB26ADCF7E8}" type="presParOf" srcId="{A16192D4-7A9D-44BD-A214-62A48AA721EC}" destId="{2565F6E9-339A-41A9-BAED-988D1F11DEB2}" srcOrd="1" destOrd="0" presId="urn:microsoft.com/office/officeart/2009/layout/ReverseList"/>
    <dgm:cxn modelId="{E00DD0CE-04C5-432F-9050-63886494DF18}" type="presParOf" srcId="{A16192D4-7A9D-44BD-A214-62A48AA721EC}" destId="{71C53FD5-EB4F-4C37-B9E8-D3AE1DD59FFA}" srcOrd="2" destOrd="0" presId="urn:microsoft.com/office/officeart/2009/layout/ReverseList"/>
    <dgm:cxn modelId="{A2E2985E-D978-431B-BA02-7048DD6FB862}" type="presParOf" srcId="{A16192D4-7A9D-44BD-A214-62A48AA721EC}" destId="{5A0AC51F-2B42-455B-8A19-2DF70D286516}" srcOrd="3" destOrd="0" presId="urn:microsoft.com/office/officeart/2009/layout/ReverseList"/>
    <dgm:cxn modelId="{1F01F6AF-8D8E-4143-9314-81671983A4A0}" type="presParOf" srcId="{A16192D4-7A9D-44BD-A214-62A48AA721EC}" destId="{AED96CCB-4042-498F-841C-B1FE699FACF9}" srcOrd="4" destOrd="0" presId="urn:microsoft.com/office/officeart/2009/layout/ReverseList"/>
    <dgm:cxn modelId="{ACE4A936-A559-4623-BE72-64F98AA63549}" type="presParOf" srcId="{A16192D4-7A9D-44BD-A214-62A48AA721EC}" destId="{D29DE122-4A37-4476-94E2-9DD147382249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480E98-C82B-4A99-AAB5-7EEC3BE964A4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17C4B09-6DE6-4321-A3EA-63566789C861}">
      <dgm:prSet custT="1"/>
      <dgm:spPr>
        <a:solidFill>
          <a:srgbClr val="001633"/>
        </a:solidFill>
        <a:ln>
          <a:noFill/>
        </a:ln>
      </dgm:spPr>
      <dgm:t>
        <a:bodyPr/>
        <a:lstStyle/>
        <a:p>
          <a:pPr rtl="0">
            <a:lnSpc>
              <a:spcPct val="120000"/>
            </a:lnSpc>
          </a:pPr>
          <a:r>
            <a:rPr lang="pt-BR" sz="2200" b="0" dirty="0" err="1">
              <a:latin typeface="+mn-lt"/>
            </a:rPr>
            <a:t>Riesgo</a:t>
          </a:r>
          <a:r>
            <a:rPr lang="pt-BR" sz="2200" b="0" dirty="0">
              <a:latin typeface="+mn-lt"/>
            </a:rPr>
            <a:t> de </a:t>
          </a:r>
        </a:p>
        <a:p>
          <a:pPr rtl="0">
            <a:lnSpc>
              <a:spcPct val="120000"/>
            </a:lnSpc>
          </a:pPr>
          <a:r>
            <a:rPr lang="pt-BR" sz="2200" b="0" dirty="0" err="1">
              <a:latin typeface="+mn-lt"/>
            </a:rPr>
            <a:t>las</a:t>
          </a:r>
          <a:r>
            <a:rPr lang="pt-BR" sz="2200" b="0" dirty="0">
              <a:latin typeface="+mn-lt"/>
            </a:rPr>
            <a:t> TIC</a:t>
          </a:r>
        </a:p>
      </dgm:t>
    </dgm:pt>
    <dgm:pt modelId="{636A5465-0DFE-4837-8762-DEB59B4B1469}" type="parTrans" cxnId="{4F8E8AA1-ECB1-45EA-BD5B-09798C13532A}">
      <dgm:prSet/>
      <dgm:spPr/>
      <dgm:t>
        <a:bodyPr/>
        <a:lstStyle/>
        <a:p>
          <a:pPr>
            <a:lnSpc>
              <a:spcPct val="120000"/>
            </a:lnSpc>
          </a:pPr>
          <a:endParaRPr lang="pt-BR" sz="2200"/>
        </a:p>
      </dgm:t>
    </dgm:pt>
    <dgm:pt modelId="{C0C2B173-BC8A-40F3-9616-C7980C6BD048}" type="sibTrans" cxnId="{4F8E8AA1-ECB1-45EA-BD5B-09798C13532A}">
      <dgm:prSet/>
      <dgm:spPr/>
      <dgm:t>
        <a:bodyPr/>
        <a:lstStyle/>
        <a:p>
          <a:pPr>
            <a:lnSpc>
              <a:spcPct val="120000"/>
            </a:lnSpc>
          </a:pPr>
          <a:endParaRPr lang="pt-BR" sz="2200"/>
        </a:p>
      </dgm:t>
    </dgm:pt>
    <dgm:pt modelId="{16D96AF2-C549-419B-813F-D18BB267107B}">
      <dgm:prSet custT="1"/>
      <dgm:spPr>
        <a:solidFill>
          <a:srgbClr val="001633"/>
        </a:solidFill>
        <a:ln>
          <a:noFill/>
        </a:ln>
      </dgm:spPr>
      <dgm:t>
        <a:bodyPr/>
        <a:lstStyle/>
        <a:p>
          <a:pPr rtl="0">
            <a:lnSpc>
              <a:spcPct val="120000"/>
            </a:lnSpc>
          </a:pPr>
          <a:r>
            <a:rPr lang="pt-BR" sz="2200" b="0" dirty="0">
              <a:latin typeface="+mn-lt"/>
            </a:rPr>
            <a:t>Oferta y Demanda</a:t>
          </a:r>
        </a:p>
      </dgm:t>
    </dgm:pt>
    <dgm:pt modelId="{CEC20710-2C99-42EF-89F2-0D89CF06453E}" type="parTrans" cxnId="{D0A591B0-7D8D-4830-86DF-30672228B9DA}">
      <dgm:prSet/>
      <dgm:spPr/>
      <dgm:t>
        <a:bodyPr/>
        <a:lstStyle/>
        <a:p>
          <a:pPr>
            <a:lnSpc>
              <a:spcPct val="120000"/>
            </a:lnSpc>
          </a:pPr>
          <a:endParaRPr lang="pt-BR" sz="2200"/>
        </a:p>
      </dgm:t>
    </dgm:pt>
    <dgm:pt modelId="{7C7F2CE2-E5E3-4D93-988D-2C5AA6EA3F1E}" type="sibTrans" cxnId="{D0A591B0-7D8D-4830-86DF-30672228B9DA}">
      <dgm:prSet/>
      <dgm:spPr/>
      <dgm:t>
        <a:bodyPr/>
        <a:lstStyle/>
        <a:p>
          <a:pPr>
            <a:lnSpc>
              <a:spcPct val="120000"/>
            </a:lnSpc>
          </a:pPr>
          <a:endParaRPr lang="pt-BR" sz="2200"/>
        </a:p>
      </dgm:t>
    </dgm:pt>
    <dgm:pt modelId="{2D8875CE-AD62-403B-A22C-72EE8D7DD03E}">
      <dgm:prSet custT="1"/>
      <dgm:spPr>
        <a:solidFill>
          <a:srgbClr val="001633"/>
        </a:solidFill>
        <a:ln>
          <a:noFill/>
        </a:ln>
      </dgm:spPr>
      <dgm:t>
        <a:bodyPr/>
        <a:lstStyle/>
        <a:p>
          <a:pPr rtl="0">
            <a:lnSpc>
              <a:spcPct val="120000"/>
            </a:lnSpc>
          </a:pPr>
          <a:r>
            <a:rPr lang="pt-BR" sz="2200" b="0" dirty="0" err="1">
              <a:latin typeface="+mn-lt"/>
            </a:rPr>
            <a:t>Inversiones</a:t>
          </a:r>
          <a:endParaRPr lang="pt-BR" sz="2200" b="0" dirty="0">
            <a:latin typeface="+mn-lt"/>
          </a:endParaRPr>
        </a:p>
      </dgm:t>
    </dgm:pt>
    <dgm:pt modelId="{8D5F7ADD-E309-4234-9B14-3A634B8C0E62}" type="parTrans" cxnId="{F4B87550-16D8-462E-9C5B-71FF699E5159}">
      <dgm:prSet/>
      <dgm:spPr/>
      <dgm:t>
        <a:bodyPr/>
        <a:lstStyle/>
        <a:p>
          <a:pPr>
            <a:lnSpc>
              <a:spcPct val="120000"/>
            </a:lnSpc>
          </a:pPr>
          <a:endParaRPr lang="pt-BR" sz="2200"/>
        </a:p>
      </dgm:t>
    </dgm:pt>
    <dgm:pt modelId="{82F53B58-5D12-4DE4-A2B5-68FB1EC990C2}" type="sibTrans" cxnId="{F4B87550-16D8-462E-9C5B-71FF699E5159}">
      <dgm:prSet/>
      <dgm:spPr/>
      <dgm:t>
        <a:bodyPr/>
        <a:lstStyle/>
        <a:p>
          <a:pPr>
            <a:lnSpc>
              <a:spcPct val="120000"/>
            </a:lnSpc>
          </a:pPr>
          <a:endParaRPr lang="pt-BR" sz="2200"/>
        </a:p>
      </dgm:t>
    </dgm:pt>
    <dgm:pt modelId="{0523D635-BF10-44BE-82C3-E472FE00D335}">
      <dgm:prSet custT="1"/>
      <dgm:spPr>
        <a:solidFill>
          <a:srgbClr val="001633"/>
        </a:solidFill>
        <a:ln>
          <a:noFill/>
        </a:ln>
      </dgm:spPr>
      <dgm:t>
        <a:bodyPr/>
        <a:lstStyle/>
        <a:p>
          <a:pPr algn="ctr" rtl="0">
            <a:lnSpc>
              <a:spcPct val="120000"/>
            </a:lnSpc>
          </a:pPr>
          <a:r>
            <a:rPr lang="es-ES" sz="2200" b="0" dirty="0">
              <a:latin typeface="+mn-lt"/>
            </a:rPr>
            <a:t>Potencial de las nuevas tecnologías para ATER</a:t>
          </a:r>
          <a:endParaRPr lang="pt-BR" sz="2200" b="0" dirty="0">
            <a:latin typeface="+mn-lt"/>
          </a:endParaRPr>
        </a:p>
      </dgm:t>
    </dgm:pt>
    <dgm:pt modelId="{410D1A4B-FACD-41B0-8BCB-C4CC666D86F8}" type="sibTrans" cxnId="{CBFD10FA-DC49-488A-A0B9-1CE7D4C45674}">
      <dgm:prSet/>
      <dgm:spPr/>
      <dgm:t>
        <a:bodyPr/>
        <a:lstStyle/>
        <a:p>
          <a:pPr>
            <a:lnSpc>
              <a:spcPct val="120000"/>
            </a:lnSpc>
          </a:pPr>
          <a:endParaRPr lang="pt-BR" sz="2200"/>
        </a:p>
      </dgm:t>
    </dgm:pt>
    <dgm:pt modelId="{D7CB53F1-D587-46C1-A8EB-3C76CBD84828}" type="parTrans" cxnId="{CBFD10FA-DC49-488A-A0B9-1CE7D4C45674}">
      <dgm:prSet/>
      <dgm:spPr/>
      <dgm:t>
        <a:bodyPr/>
        <a:lstStyle/>
        <a:p>
          <a:pPr>
            <a:lnSpc>
              <a:spcPct val="120000"/>
            </a:lnSpc>
          </a:pPr>
          <a:endParaRPr lang="pt-BR" sz="2200"/>
        </a:p>
      </dgm:t>
    </dgm:pt>
    <dgm:pt modelId="{75BB1558-5D07-436B-8B5D-EBABA15E6060}" type="pres">
      <dgm:prSet presAssocID="{E2480E98-C82B-4A99-AAB5-7EEC3BE964A4}" presName="matrix" presStyleCnt="0">
        <dgm:presLayoutVars>
          <dgm:chMax val="1"/>
          <dgm:dir/>
          <dgm:resizeHandles val="exact"/>
        </dgm:presLayoutVars>
      </dgm:prSet>
      <dgm:spPr/>
    </dgm:pt>
    <dgm:pt modelId="{07BA04F0-993B-4399-B8AF-A1BF63A6DB9F}" type="pres">
      <dgm:prSet presAssocID="{E2480E98-C82B-4A99-AAB5-7EEC3BE964A4}" presName="diamond" presStyleLbl="bgShp" presStyleIdx="0" presStyleCnt="1"/>
      <dgm:spPr>
        <a:solidFill>
          <a:srgbClr val="439F46"/>
        </a:solidFill>
      </dgm:spPr>
    </dgm:pt>
    <dgm:pt modelId="{5BFD580E-F632-40CD-A9E5-EF2E668F3A01}" type="pres">
      <dgm:prSet presAssocID="{E2480E98-C82B-4A99-AAB5-7EEC3BE964A4}" presName="quad1" presStyleLbl="node1" presStyleIdx="0" presStyleCnt="4" custScaleX="105011" custScaleY="99214" custLinFactNeighborX="4430" custLinFactNeighborY="3099">
        <dgm:presLayoutVars>
          <dgm:chMax val="0"/>
          <dgm:chPref val="0"/>
          <dgm:bulletEnabled val="1"/>
        </dgm:presLayoutVars>
      </dgm:prSet>
      <dgm:spPr/>
    </dgm:pt>
    <dgm:pt modelId="{AC3975D1-5E8A-4FEF-8953-54CDCAA17CD1}" type="pres">
      <dgm:prSet presAssocID="{E2480E98-C82B-4A99-AAB5-7EEC3BE964A4}" presName="quad2" presStyleLbl="node1" presStyleIdx="1" presStyleCnt="4" custScaleX="100525" custScaleY="98428" custLinFactNeighborX="10647" custLinFactNeighborY="3756">
        <dgm:presLayoutVars>
          <dgm:chMax val="0"/>
          <dgm:chPref val="0"/>
          <dgm:bulletEnabled val="1"/>
        </dgm:presLayoutVars>
      </dgm:prSet>
      <dgm:spPr/>
    </dgm:pt>
    <dgm:pt modelId="{44B99751-822D-4D73-8135-CF40D44657A7}" type="pres">
      <dgm:prSet presAssocID="{E2480E98-C82B-4A99-AAB5-7EEC3BE964A4}" presName="quad3" presStyleLbl="node1" presStyleIdx="2" presStyleCnt="4" custScaleX="106324" custScaleY="103312" custLinFactNeighborX="4384" custLinFactNeighborY="2504">
        <dgm:presLayoutVars>
          <dgm:chMax val="0"/>
          <dgm:chPref val="0"/>
          <dgm:bulletEnabled val="1"/>
        </dgm:presLayoutVars>
      </dgm:prSet>
      <dgm:spPr/>
    </dgm:pt>
    <dgm:pt modelId="{A81FBF31-2110-4A2E-A988-76B79C85BC64}" type="pres">
      <dgm:prSet presAssocID="{E2480E98-C82B-4A99-AAB5-7EEC3BE964A4}" presName="quad4" presStyleLbl="node1" presStyleIdx="3" presStyleCnt="4" custScaleX="99274" custScaleY="104778" custLinFactNeighborX="10646" custLinFactNeighborY="3133">
        <dgm:presLayoutVars>
          <dgm:chMax val="0"/>
          <dgm:chPref val="0"/>
          <dgm:bulletEnabled val="1"/>
        </dgm:presLayoutVars>
      </dgm:prSet>
      <dgm:spPr/>
    </dgm:pt>
  </dgm:ptLst>
  <dgm:cxnLst>
    <dgm:cxn modelId="{F4B87550-16D8-462E-9C5B-71FF699E5159}" srcId="{E2480E98-C82B-4A99-AAB5-7EEC3BE964A4}" destId="{2D8875CE-AD62-403B-A22C-72EE8D7DD03E}" srcOrd="3" destOrd="0" parTransId="{8D5F7ADD-E309-4234-9B14-3A634B8C0E62}" sibTransId="{82F53B58-5D12-4DE4-A2B5-68FB1EC990C2}"/>
    <dgm:cxn modelId="{2C439488-AD18-4A61-9115-3E5D5992A99C}" type="presOf" srcId="{16D96AF2-C549-419B-813F-D18BB267107B}" destId="{44B99751-822D-4D73-8135-CF40D44657A7}" srcOrd="0" destOrd="0" presId="urn:microsoft.com/office/officeart/2005/8/layout/matrix3"/>
    <dgm:cxn modelId="{D15CCC95-A906-4F2D-BEA7-9EE1772F3186}" type="presOf" srcId="{617C4B09-6DE6-4321-A3EA-63566789C861}" destId="{AC3975D1-5E8A-4FEF-8953-54CDCAA17CD1}" srcOrd="0" destOrd="0" presId="urn:microsoft.com/office/officeart/2005/8/layout/matrix3"/>
    <dgm:cxn modelId="{E8E30A9F-CFBF-427F-9CFA-543800E60486}" type="presOf" srcId="{E2480E98-C82B-4A99-AAB5-7EEC3BE964A4}" destId="{75BB1558-5D07-436B-8B5D-EBABA15E6060}" srcOrd="0" destOrd="0" presId="urn:microsoft.com/office/officeart/2005/8/layout/matrix3"/>
    <dgm:cxn modelId="{4F8E8AA1-ECB1-45EA-BD5B-09798C13532A}" srcId="{E2480E98-C82B-4A99-AAB5-7EEC3BE964A4}" destId="{617C4B09-6DE6-4321-A3EA-63566789C861}" srcOrd="1" destOrd="0" parTransId="{636A5465-0DFE-4837-8762-DEB59B4B1469}" sibTransId="{C0C2B173-BC8A-40F3-9616-C7980C6BD048}"/>
    <dgm:cxn modelId="{D0A591B0-7D8D-4830-86DF-30672228B9DA}" srcId="{E2480E98-C82B-4A99-AAB5-7EEC3BE964A4}" destId="{16D96AF2-C549-419B-813F-D18BB267107B}" srcOrd="2" destOrd="0" parTransId="{CEC20710-2C99-42EF-89F2-0D89CF06453E}" sibTransId="{7C7F2CE2-E5E3-4D93-988D-2C5AA6EA3F1E}"/>
    <dgm:cxn modelId="{E0C6DEC5-D487-455B-ACD9-80C3A17A753A}" type="presOf" srcId="{2D8875CE-AD62-403B-A22C-72EE8D7DD03E}" destId="{A81FBF31-2110-4A2E-A988-76B79C85BC64}" srcOrd="0" destOrd="0" presId="urn:microsoft.com/office/officeart/2005/8/layout/matrix3"/>
    <dgm:cxn modelId="{5CDA8EEE-327B-49DD-A9A8-D9CB968E3737}" type="presOf" srcId="{0523D635-BF10-44BE-82C3-E472FE00D335}" destId="{5BFD580E-F632-40CD-A9E5-EF2E668F3A01}" srcOrd="0" destOrd="0" presId="urn:microsoft.com/office/officeart/2005/8/layout/matrix3"/>
    <dgm:cxn modelId="{CBFD10FA-DC49-488A-A0B9-1CE7D4C45674}" srcId="{E2480E98-C82B-4A99-AAB5-7EEC3BE964A4}" destId="{0523D635-BF10-44BE-82C3-E472FE00D335}" srcOrd="0" destOrd="0" parTransId="{D7CB53F1-D587-46C1-A8EB-3C76CBD84828}" sibTransId="{410D1A4B-FACD-41B0-8BCB-C4CC666D86F8}"/>
    <dgm:cxn modelId="{B43F4F66-7F2C-4AD8-80D5-87C02948902F}" type="presParOf" srcId="{75BB1558-5D07-436B-8B5D-EBABA15E6060}" destId="{07BA04F0-993B-4399-B8AF-A1BF63A6DB9F}" srcOrd="0" destOrd="0" presId="urn:microsoft.com/office/officeart/2005/8/layout/matrix3"/>
    <dgm:cxn modelId="{47341D91-A622-49CD-9577-33123FB87B29}" type="presParOf" srcId="{75BB1558-5D07-436B-8B5D-EBABA15E6060}" destId="{5BFD580E-F632-40CD-A9E5-EF2E668F3A01}" srcOrd="1" destOrd="0" presId="urn:microsoft.com/office/officeart/2005/8/layout/matrix3"/>
    <dgm:cxn modelId="{95C540DC-EE75-4C15-952B-1B7F775DC071}" type="presParOf" srcId="{75BB1558-5D07-436B-8B5D-EBABA15E6060}" destId="{AC3975D1-5E8A-4FEF-8953-54CDCAA17CD1}" srcOrd="2" destOrd="0" presId="urn:microsoft.com/office/officeart/2005/8/layout/matrix3"/>
    <dgm:cxn modelId="{FC132D3B-A6D8-4950-8261-C5E773BE8ED2}" type="presParOf" srcId="{75BB1558-5D07-436B-8B5D-EBABA15E6060}" destId="{44B99751-822D-4D73-8135-CF40D44657A7}" srcOrd="3" destOrd="0" presId="urn:microsoft.com/office/officeart/2005/8/layout/matrix3"/>
    <dgm:cxn modelId="{AE3DC4FD-FE6E-47D4-9CA9-C8E9E100CCC8}" type="presParOf" srcId="{75BB1558-5D07-436B-8B5D-EBABA15E6060}" destId="{A81FBF31-2110-4A2E-A988-76B79C85BC6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480E98-C82B-4A99-AAB5-7EEC3BE964A4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17C4B09-6DE6-4321-A3EA-63566789C861}">
      <dgm:prSet custT="1"/>
      <dgm:spPr>
        <a:solidFill>
          <a:schemeClr val="bg2">
            <a:lumMod val="90000"/>
          </a:schemeClr>
        </a:solidFill>
        <a:ln>
          <a:noFill/>
        </a:ln>
      </dgm:spPr>
      <dgm:t>
        <a:bodyPr/>
        <a:lstStyle/>
        <a:p>
          <a:pPr rtl="0">
            <a:lnSpc>
              <a:spcPct val="120000"/>
            </a:lnSpc>
          </a:pPr>
          <a:r>
            <a:rPr lang="pt-BR" sz="2200" b="0" dirty="0" err="1">
              <a:latin typeface="+mn-lt"/>
            </a:rPr>
            <a:t>Riesgo</a:t>
          </a:r>
          <a:r>
            <a:rPr lang="pt-BR" sz="2200" b="0" dirty="0">
              <a:latin typeface="+mn-lt"/>
            </a:rPr>
            <a:t> de </a:t>
          </a:r>
        </a:p>
        <a:p>
          <a:pPr rtl="0">
            <a:lnSpc>
              <a:spcPct val="120000"/>
            </a:lnSpc>
          </a:pPr>
          <a:r>
            <a:rPr lang="pt-BR" sz="2200" b="0" dirty="0" err="1">
              <a:latin typeface="+mn-lt"/>
            </a:rPr>
            <a:t>las</a:t>
          </a:r>
          <a:r>
            <a:rPr lang="pt-BR" sz="2200" b="0" dirty="0">
              <a:latin typeface="+mn-lt"/>
            </a:rPr>
            <a:t> TIC</a:t>
          </a:r>
        </a:p>
      </dgm:t>
    </dgm:pt>
    <dgm:pt modelId="{636A5465-0DFE-4837-8762-DEB59B4B1469}" type="parTrans" cxnId="{4F8E8AA1-ECB1-45EA-BD5B-09798C13532A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C0C2B173-BC8A-40F3-9616-C7980C6BD048}" type="sibTrans" cxnId="{4F8E8AA1-ECB1-45EA-BD5B-09798C13532A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16D96AF2-C549-419B-813F-D18BB267107B}">
      <dgm:prSet custT="1"/>
      <dgm:spPr>
        <a:solidFill>
          <a:schemeClr val="bg2">
            <a:lumMod val="90000"/>
          </a:schemeClr>
        </a:solidFill>
        <a:ln>
          <a:noFill/>
        </a:ln>
      </dgm:spPr>
      <dgm:t>
        <a:bodyPr/>
        <a:lstStyle/>
        <a:p>
          <a:pPr rtl="0">
            <a:lnSpc>
              <a:spcPct val="120000"/>
            </a:lnSpc>
          </a:pPr>
          <a:r>
            <a:rPr lang="pt-BR" sz="2200" b="0" dirty="0">
              <a:latin typeface="+mn-lt"/>
            </a:rPr>
            <a:t>Oferta y Demanda</a:t>
          </a:r>
        </a:p>
      </dgm:t>
    </dgm:pt>
    <dgm:pt modelId="{CEC20710-2C99-42EF-89F2-0D89CF06453E}" type="parTrans" cxnId="{D0A591B0-7D8D-4830-86DF-30672228B9DA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7C7F2CE2-E5E3-4D93-988D-2C5AA6EA3F1E}" type="sibTrans" cxnId="{D0A591B0-7D8D-4830-86DF-30672228B9DA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2D8875CE-AD62-403B-A22C-72EE8D7DD03E}">
      <dgm:prSet custT="1"/>
      <dgm:spPr>
        <a:solidFill>
          <a:schemeClr val="bg2">
            <a:lumMod val="90000"/>
          </a:schemeClr>
        </a:solidFill>
        <a:ln>
          <a:noFill/>
        </a:ln>
      </dgm:spPr>
      <dgm:t>
        <a:bodyPr/>
        <a:lstStyle/>
        <a:p>
          <a:pPr rtl="0">
            <a:lnSpc>
              <a:spcPct val="120000"/>
            </a:lnSpc>
          </a:pPr>
          <a:r>
            <a:rPr lang="pt-BR" sz="2200" b="0" dirty="0" err="1">
              <a:latin typeface="+mn-lt"/>
            </a:rPr>
            <a:t>Inversiones</a:t>
          </a:r>
          <a:endParaRPr lang="pt-BR" sz="2200" b="0" dirty="0">
            <a:latin typeface="+mn-lt"/>
          </a:endParaRPr>
        </a:p>
      </dgm:t>
    </dgm:pt>
    <dgm:pt modelId="{8D5F7ADD-E309-4234-9B14-3A634B8C0E62}" type="parTrans" cxnId="{F4B87550-16D8-462E-9C5B-71FF699E5159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82F53B58-5D12-4DE4-A2B5-68FB1EC990C2}" type="sibTrans" cxnId="{F4B87550-16D8-462E-9C5B-71FF699E5159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0523D635-BF10-44BE-82C3-E472FE00D335}">
      <dgm:prSet custT="1"/>
      <dgm:spPr>
        <a:solidFill>
          <a:srgbClr val="001633"/>
        </a:solidFill>
        <a:ln>
          <a:noFill/>
        </a:ln>
      </dgm:spPr>
      <dgm:t>
        <a:bodyPr/>
        <a:lstStyle/>
        <a:p>
          <a:pPr algn="ctr" rtl="0">
            <a:lnSpc>
              <a:spcPct val="120000"/>
            </a:lnSpc>
          </a:pPr>
          <a:r>
            <a:rPr lang="es-ES" sz="2800" dirty="0"/>
            <a:t>Potencial de las nuevas tecnologías para ATER</a:t>
          </a:r>
          <a:endParaRPr lang="pt-BR" sz="2800" b="0" dirty="0">
            <a:latin typeface="+mn-lt"/>
          </a:endParaRPr>
        </a:p>
      </dgm:t>
    </dgm:pt>
    <dgm:pt modelId="{410D1A4B-FACD-41B0-8BCB-C4CC666D86F8}" type="sibTrans" cxnId="{CBFD10FA-DC49-488A-A0B9-1CE7D4C45674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D7CB53F1-D587-46C1-A8EB-3C76CBD84828}" type="parTrans" cxnId="{CBFD10FA-DC49-488A-A0B9-1CE7D4C45674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D0BE5876-4254-4CCE-814B-4CE016E89F52}">
      <dgm:prSet/>
      <dgm:spPr/>
      <dgm:t>
        <a:bodyPr/>
        <a:lstStyle/>
        <a:p>
          <a:endParaRPr lang="pt-BR"/>
        </a:p>
      </dgm:t>
    </dgm:pt>
    <dgm:pt modelId="{8C8ACCF0-EC57-4498-8AF7-024DF55E764C}" type="parTrans" cxnId="{23D8B324-733F-4CDA-A2C0-793BE8346CF2}">
      <dgm:prSet/>
      <dgm:spPr/>
      <dgm:t>
        <a:bodyPr/>
        <a:lstStyle/>
        <a:p>
          <a:endParaRPr lang="pt-BR"/>
        </a:p>
      </dgm:t>
    </dgm:pt>
    <dgm:pt modelId="{96C71036-FBCD-4E9D-B673-9A0C3A593C04}" type="sibTrans" cxnId="{23D8B324-733F-4CDA-A2C0-793BE8346CF2}">
      <dgm:prSet/>
      <dgm:spPr/>
      <dgm:t>
        <a:bodyPr/>
        <a:lstStyle/>
        <a:p>
          <a:endParaRPr lang="pt-BR"/>
        </a:p>
      </dgm:t>
    </dgm:pt>
    <dgm:pt modelId="{75BB1558-5D07-436B-8B5D-EBABA15E6060}" type="pres">
      <dgm:prSet presAssocID="{E2480E98-C82B-4A99-AAB5-7EEC3BE964A4}" presName="matrix" presStyleCnt="0">
        <dgm:presLayoutVars>
          <dgm:chMax val="1"/>
          <dgm:dir/>
          <dgm:resizeHandles val="exact"/>
        </dgm:presLayoutVars>
      </dgm:prSet>
      <dgm:spPr/>
    </dgm:pt>
    <dgm:pt modelId="{07BA04F0-993B-4399-B8AF-A1BF63A6DB9F}" type="pres">
      <dgm:prSet presAssocID="{E2480E98-C82B-4A99-AAB5-7EEC3BE964A4}" presName="diamond" presStyleLbl="bgShp" presStyleIdx="0" presStyleCnt="1"/>
      <dgm:spPr>
        <a:solidFill>
          <a:srgbClr val="439F46"/>
        </a:solidFill>
      </dgm:spPr>
    </dgm:pt>
    <dgm:pt modelId="{5BFD580E-F632-40CD-A9E5-EF2E668F3A01}" type="pres">
      <dgm:prSet presAssocID="{E2480E98-C82B-4A99-AAB5-7EEC3BE964A4}" presName="quad1" presStyleLbl="node1" presStyleIdx="0" presStyleCnt="4" custScaleX="151532" custScaleY="137560" custLinFactNeighborX="-14360" custLinFactNeighborY="-18473">
        <dgm:presLayoutVars>
          <dgm:chMax val="0"/>
          <dgm:chPref val="0"/>
          <dgm:bulletEnabled val="1"/>
        </dgm:presLayoutVars>
      </dgm:prSet>
      <dgm:spPr/>
    </dgm:pt>
    <dgm:pt modelId="{AC3975D1-5E8A-4FEF-8953-54CDCAA17CD1}" type="pres">
      <dgm:prSet presAssocID="{E2480E98-C82B-4A99-AAB5-7EEC3BE964A4}" presName="quad2" presStyleLbl="node1" presStyleIdx="1" presStyleCnt="4" custScaleX="103241" custScaleY="105388" custLinFactNeighborX="11273">
        <dgm:presLayoutVars>
          <dgm:chMax val="0"/>
          <dgm:chPref val="0"/>
          <dgm:bulletEnabled val="1"/>
        </dgm:presLayoutVars>
      </dgm:prSet>
      <dgm:spPr/>
    </dgm:pt>
    <dgm:pt modelId="{44B99751-822D-4D73-8135-CF40D44657A7}" type="pres">
      <dgm:prSet presAssocID="{E2480E98-C82B-4A99-AAB5-7EEC3BE964A4}" presName="quad3" presStyleLbl="node1" presStyleIdx="2" presStyleCnt="4" custScaleX="101325" custScaleY="101606" custLinFactNeighborX="9394" custLinFactNeighborY="8765">
        <dgm:presLayoutVars>
          <dgm:chMax val="0"/>
          <dgm:chPref val="0"/>
          <dgm:bulletEnabled val="1"/>
        </dgm:presLayoutVars>
      </dgm:prSet>
      <dgm:spPr/>
    </dgm:pt>
    <dgm:pt modelId="{A81FBF31-2110-4A2E-A988-76B79C85BC64}" type="pres">
      <dgm:prSet presAssocID="{E2480E98-C82B-4A99-AAB5-7EEC3BE964A4}" presName="quad4" presStyleLbl="node1" presStyleIdx="3" presStyleCnt="4" custScaleX="101916" custScaleY="104778" custLinFactNeighborX="8768" custLinFactNeighborY="8767">
        <dgm:presLayoutVars>
          <dgm:chMax val="0"/>
          <dgm:chPref val="0"/>
          <dgm:bulletEnabled val="1"/>
        </dgm:presLayoutVars>
      </dgm:prSet>
      <dgm:spPr/>
    </dgm:pt>
  </dgm:ptLst>
  <dgm:cxnLst>
    <dgm:cxn modelId="{23D8B324-733F-4CDA-A2C0-793BE8346CF2}" srcId="{E2480E98-C82B-4A99-AAB5-7EEC3BE964A4}" destId="{D0BE5876-4254-4CCE-814B-4CE016E89F52}" srcOrd="4" destOrd="0" parTransId="{8C8ACCF0-EC57-4498-8AF7-024DF55E764C}" sibTransId="{96C71036-FBCD-4E9D-B673-9A0C3A593C04}"/>
    <dgm:cxn modelId="{F4B87550-16D8-462E-9C5B-71FF699E5159}" srcId="{E2480E98-C82B-4A99-AAB5-7EEC3BE964A4}" destId="{2D8875CE-AD62-403B-A22C-72EE8D7DD03E}" srcOrd="3" destOrd="0" parTransId="{8D5F7ADD-E309-4234-9B14-3A634B8C0E62}" sibTransId="{82F53B58-5D12-4DE4-A2B5-68FB1EC990C2}"/>
    <dgm:cxn modelId="{2C439488-AD18-4A61-9115-3E5D5992A99C}" type="presOf" srcId="{16D96AF2-C549-419B-813F-D18BB267107B}" destId="{44B99751-822D-4D73-8135-CF40D44657A7}" srcOrd="0" destOrd="0" presId="urn:microsoft.com/office/officeart/2005/8/layout/matrix3"/>
    <dgm:cxn modelId="{D15CCC95-A906-4F2D-BEA7-9EE1772F3186}" type="presOf" srcId="{617C4B09-6DE6-4321-A3EA-63566789C861}" destId="{AC3975D1-5E8A-4FEF-8953-54CDCAA17CD1}" srcOrd="0" destOrd="0" presId="urn:microsoft.com/office/officeart/2005/8/layout/matrix3"/>
    <dgm:cxn modelId="{E8E30A9F-CFBF-427F-9CFA-543800E60486}" type="presOf" srcId="{E2480E98-C82B-4A99-AAB5-7EEC3BE964A4}" destId="{75BB1558-5D07-436B-8B5D-EBABA15E6060}" srcOrd="0" destOrd="0" presId="urn:microsoft.com/office/officeart/2005/8/layout/matrix3"/>
    <dgm:cxn modelId="{4F8E8AA1-ECB1-45EA-BD5B-09798C13532A}" srcId="{E2480E98-C82B-4A99-AAB5-7EEC3BE964A4}" destId="{617C4B09-6DE6-4321-A3EA-63566789C861}" srcOrd="1" destOrd="0" parTransId="{636A5465-0DFE-4837-8762-DEB59B4B1469}" sibTransId="{C0C2B173-BC8A-40F3-9616-C7980C6BD048}"/>
    <dgm:cxn modelId="{D0A591B0-7D8D-4830-86DF-30672228B9DA}" srcId="{E2480E98-C82B-4A99-AAB5-7EEC3BE964A4}" destId="{16D96AF2-C549-419B-813F-D18BB267107B}" srcOrd="2" destOrd="0" parTransId="{CEC20710-2C99-42EF-89F2-0D89CF06453E}" sibTransId="{7C7F2CE2-E5E3-4D93-988D-2C5AA6EA3F1E}"/>
    <dgm:cxn modelId="{E0C6DEC5-D487-455B-ACD9-80C3A17A753A}" type="presOf" srcId="{2D8875CE-AD62-403B-A22C-72EE8D7DD03E}" destId="{A81FBF31-2110-4A2E-A988-76B79C85BC64}" srcOrd="0" destOrd="0" presId="urn:microsoft.com/office/officeart/2005/8/layout/matrix3"/>
    <dgm:cxn modelId="{5CDA8EEE-327B-49DD-A9A8-D9CB968E3737}" type="presOf" srcId="{0523D635-BF10-44BE-82C3-E472FE00D335}" destId="{5BFD580E-F632-40CD-A9E5-EF2E668F3A01}" srcOrd="0" destOrd="0" presId="urn:microsoft.com/office/officeart/2005/8/layout/matrix3"/>
    <dgm:cxn modelId="{CBFD10FA-DC49-488A-A0B9-1CE7D4C45674}" srcId="{E2480E98-C82B-4A99-AAB5-7EEC3BE964A4}" destId="{0523D635-BF10-44BE-82C3-E472FE00D335}" srcOrd="0" destOrd="0" parTransId="{D7CB53F1-D587-46C1-A8EB-3C76CBD84828}" sibTransId="{410D1A4B-FACD-41B0-8BCB-C4CC666D86F8}"/>
    <dgm:cxn modelId="{B43F4F66-7F2C-4AD8-80D5-87C02948902F}" type="presParOf" srcId="{75BB1558-5D07-436B-8B5D-EBABA15E6060}" destId="{07BA04F0-993B-4399-B8AF-A1BF63A6DB9F}" srcOrd="0" destOrd="0" presId="urn:microsoft.com/office/officeart/2005/8/layout/matrix3"/>
    <dgm:cxn modelId="{47341D91-A622-49CD-9577-33123FB87B29}" type="presParOf" srcId="{75BB1558-5D07-436B-8B5D-EBABA15E6060}" destId="{5BFD580E-F632-40CD-A9E5-EF2E668F3A01}" srcOrd="1" destOrd="0" presId="urn:microsoft.com/office/officeart/2005/8/layout/matrix3"/>
    <dgm:cxn modelId="{95C540DC-EE75-4C15-952B-1B7F775DC071}" type="presParOf" srcId="{75BB1558-5D07-436B-8B5D-EBABA15E6060}" destId="{AC3975D1-5E8A-4FEF-8953-54CDCAA17CD1}" srcOrd="2" destOrd="0" presId="urn:microsoft.com/office/officeart/2005/8/layout/matrix3"/>
    <dgm:cxn modelId="{FC132D3B-A6D8-4950-8261-C5E773BE8ED2}" type="presParOf" srcId="{75BB1558-5D07-436B-8B5D-EBABA15E6060}" destId="{44B99751-822D-4D73-8135-CF40D44657A7}" srcOrd="3" destOrd="0" presId="urn:microsoft.com/office/officeart/2005/8/layout/matrix3"/>
    <dgm:cxn modelId="{AE3DC4FD-FE6E-47D4-9CA9-C8E9E100CCC8}" type="presParOf" srcId="{75BB1558-5D07-436B-8B5D-EBABA15E6060}" destId="{A81FBF31-2110-4A2E-A988-76B79C85BC6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480E98-C82B-4A99-AAB5-7EEC3BE964A4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17C4B09-6DE6-4321-A3EA-63566789C861}">
      <dgm:prSet custT="1"/>
      <dgm:spPr>
        <a:solidFill>
          <a:srgbClr val="001633"/>
        </a:solidFill>
        <a:ln>
          <a:noFill/>
        </a:ln>
      </dgm:spPr>
      <dgm:t>
        <a:bodyPr/>
        <a:lstStyle/>
        <a:p>
          <a:pPr rtl="0">
            <a:lnSpc>
              <a:spcPct val="120000"/>
            </a:lnSpc>
          </a:pPr>
          <a:r>
            <a:rPr lang="pt-BR" sz="3200" b="0" dirty="0" err="1">
              <a:latin typeface="+mn-lt"/>
            </a:rPr>
            <a:t>Riesgo</a:t>
          </a:r>
          <a:r>
            <a:rPr lang="pt-BR" sz="3200" b="0" dirty="0">
              <a:latin typeface="+mn-lt"/>
            </a:rPr>
            <a:t> de </a:t>
          </a:r>
        </a:p>
        <a:p>
          <a:pPr rtl="0">
            <a:lnSpc>
              <a:spcPct val="120000"/>
            </a:lnSpc>
          </a:pPr>
          <a:r>
            <a:rPr lang="pt-BR" sz="3200" b="0" dirty="0" err="1">
              <a:latin typeface="+mn-lt"/>
            </a:rPr>
            <a:t>las</a:t>
          </a:r>
          <a:r>
            <a:rPr lang="pt-BR" sz="3200" b="0" dirty="0">
              <a:latin typeface="+mn-lt"/>
            </a:rPr>
            <a:t> TIC</a:t>
          </a:r>
        </a:p>
      </dgm:t>
    </dgm:pt>
    <dgm:pt modelId="{636A5465-0DFE-4837-8762-DEB59B4B1469}" type="parTrans" cxnId="{4F8E8AA1-ECB1-45EA-BD5B-09798C13532A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C0C2B173-BC8A-40F3-9616-C7980C6BD048}" type="sibTrans" cxnId="{4F8E8AA1-ECB1-45EA-BD5B-09798C13532A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16D96AF2-C549-419B-813F-D18BB267107B}">
      <dgm:prSet custT="1"/>
      <dgm:spPr>
        <a:solidFill>
          <a:schemeClr val="bg2">
            <a:lumMod val="90000"/>
          </a:schemeClr>
        </a:solidFill>
        <a:ln>
          <a:noFill/>
        </a:ln>
      </dgm:spPr>
      <dgm:t>
        <a:bodyPr/>
        <a:lstStyle/>
        <a:p>
          <a:pPr rtl="0">
            <a:lnSpc>
              <a:spcPct val="120000"/>
            </a:lnSpc>
          </a:pPr>
          <a:r>
            <a:rPr lang="pt-BR" sz="2200" b="0" dirty="0">
              <a:latin typeface="+mn-lt"/>
            </a:rPr>
            <a:t>Oferta y Demanda</a:t>
          </a:r>
        </a:p>
      </dgm:t>
    </dgm:pt>
    <dgm:pt modelId="{CEC20710-2C99-42EF-89F2-0D89CF06453E}" type="parTrans" cxnId="{D0A591B0-7D8D-4830-86DF-30672228B9DA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7C7F2CE2-E5E3-4D93-988D-2C5AA6EA3F1E}" type="sibTrans" cxnId="{D0A591B0-7D8D-4830-86DF-30672228B9DA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2D8875CE-AD62-403B-A22C-72EE8D7DD03E}">
      <dgm:prSet custT="1"/>
      <dgm:spPr>
        <a:solidFill>
          <a:schemeClr val="bg2">
            <a:lumMod val="90000"/>
          </a:schemeClr>
        </a:solidFill>
        <a:ln>
          <a:noFill/>
        </a:ln>
      </dgm:spPr>
      <dgm:t>
        <a:bodyPr/>
        <a:lstStyle/>
        <a:p>
          <a:pPr rtl="0">
            <a:lnSpc>
              <a:spcPct val="120000"/>
            </a:lnSpc>
          </a:pPr>
          <a:r>
            <a:rPr lang="pt-BR" sz="2200" b="0" dirty="0" err="1">
              <a:latin typeface="+mn-lt"/>
            </a:rPr>
            <a:t>Inversiones</a:t>
          </a:r>
          <a:endParaRPr lang="pt-BR" sz="2200" b="0" dirty="0">
            <a:latin typeface="+mn-lt"/>
          </a:endParaRPr>
        </a:p>
      </dgm:t>
    </dgm:pt>
    <dgm:pt modelId="{8D5F7ADD-E309-4234-9B14-3A634B8C0E62}" type="parTrans" cxnId="{F4B87550-16D8-462E-9C5B-71FF699E5159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82F53B58-5D12-4DE4-A2B5-68FB1EC990C2}" type="sibTrans" cxnId="{F4B87550-16D8-462E-9C5B-71FF699E5159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0523D635-BF10-44BE-82C3-E472FE00D335}">
      <dgm:prSet custT="1"/>
      <dgm:spPr>
        <a:solidFill>
          <a:schemeClr val="bg2">
            <a:lumMod val="90000"/>
          </a:schemeClr>
        </a:solidFill>
        <a:ln>
          <a:noFill/>
        </a:ln>
      </dgm:spPr>
      <dgm:t>
        <a:bodyPr/>
        <a:lstStyle/>
        <a:p>
          <a:pPr algn="ctr" rtl="0">
            <a:lnSpc>
              <a:spcPct val="120000"/>
            </a:lnSpc>
          </a:pPr>
          <a:r>
            <a:rPr lang="es-ES" sz="2200" b="0" dirty="0">
              <a:latin typeface="+mn-lt"/>
            </a:rPr>
            <a:t>Potencial de las nuevas tecnologías para ATER</a:t>
          </a:r>
          <a:endParaRPr lang="pt-BR" sz="2200" b="0" dirty="0">
            <a:latin typeface="+mn-lt"/>
          </a:endParaRPr>
        </a:p>
      </dgm:t>
    </dgm:pt>
    <dgm:pt modelId="{410D1A4B-FACD-41B0-8BCB-C4CC666D86F8}" type="sibTrans" cxnId="{CBFD10FA-DC49-488A-A0B9-1CE7D4C45674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D7CB53F1-D587-46C1-A8EB-3C76CBD84828}" type="parTrans" cxnId="{CBFD10FA-DC49-488A-A0B9-1CE7D4C45674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75BB1558-5D07-436B-8B5D-EBABA15E6060}" type="pres">
      <dgm:prSet presAssocID="{E2480E98-C82B-4A99-AAB5-7EEC3BE964A4}" presName="matrix" presStyleCnt="0">
        <dgm:presLayoutVars>
          <dgm:chMax val="1"/>
          <dgm:dir/>
          <dgm:resizeHandles val="exact"/>
        </dgm:presLayoutVars>
      </dgm:prSet>
      <dgm:spPr/>
    </dgm:pt>
    <dgm:pt modelId="{07BA04F0-993B-4399-B8AF-A1BF63A6DB9F}" type="pres">
      <dgm:prSet presAssocID="{E2480E98-C82B-4A99-AAB5-7EEC3BE964A4}" presName="diamond" presStyleLbl="bgShp" presStyleIdx="0" presStyleCnt="1"/>
      <dgm:spPr>
        <a:solidFill>
          <a:srgbClr val="439F46"/>
        </a:solidFill>
      </dgm:spPr>
    </dgm:pt>
    <dgm:pt modelId="{5BFD580E-F632-40CD-A9E5-EF2E668F3A01}" type="pres">
      <dgm:prSet presAssocID="{E2480E98-C82B-4A99-AAB5-7EEC3BE964A4}" presName="quad1" presStyleLbl="node1" presStyleIdx="0" presStyleCnt="4" custScaleX="100305" custScaleY="101577" custLinFactNeighborX="10070" custLinFactNeighborY="6188">
        <dgm:presLayoutVars>
          <dgm:chMax val="0"/>
          <dgm:chPref val="0"/>
          <dgm:bulletEnabled val="1"/>
        </dgm:presLayoutVars>
      </dgm:prSet>
      <dgm:spPr/>
    </dgm:pt>
    <dgm:pt modelId="{AC3975D1-5E8A-4FEF-8953-54CDCAA17CD1}" type="pres">
      <dgm:prSet presAssocID="{E2480E98-C82B-4A99-AAB5-7EEC3BE964A4}" presName="quad2" presStyleLbl="node1" presStyleIdx="1" presStyleCnt="4" custScaleX="141872" custScaleY="137269" custLinFactNeighborX="25055" custLinFactNeighborY="-5724">
        <dgm:presLayoutVars>
          <dgm:chMax val="0"/>
          <dgm:chPref val="0"/>
          <dgm:bulletEnabled val="1"/>
        </dgm:presLayoutVars>
      </dgm:prSet>
      <dgm:spPr/>
    </dgm:pt>
    <dgm:pt modelId="{44B99751-822D-4D73-8135-CF40D44657A7}" type="pres">
      <dgm:prSet presAssocID="{E2480E98-C82B-4A99-AAB5-7EEC3BE964A4}" presName="quad3" presStyleLbl="node1" presStyleIdx="2" presStyleCnt="4" custScaleX="101325" custScaleY="101606" custLinFactNeighborX="9394" custLinFactNeighborY="8765">
        <dgm:presLayoutVars>
          <dgm:chMax val="0"/>
          <dgm:chPref val="0"/>
          <dgm:bulletEnabled val="1"/>
        </dgm:presLayoutVars>
      </dgm:prSet>
      <dgm:spPr/>
    </dgm:pt>
    <dgm:pt modelId="{A81FBF31-2110-4A2E-A988-76B79C85BC64}" type="pres">
      <dgm:prSet presAssocID="{E2480E98-C82B-4A99-AAB5-7EEC3BE964A4}" presName="quad4" presStyleLbl="node1" presStyleIdx="3" presStyleCnt="4" custScaleX="101916" custScaleY="104778" custLinFactNeighborX="8768" custLinFactNeighborY="8767">
        <dgm:presLayoutVars>
          <dgm:chMax val="0"/>
          <dgm:chPref val="0"/>
          <dgm:bulletEnabled val="1"/>
        </dgm:presLayoutVars>
      </dgm:prSet>
      <dgm:spPr/>
    </dgm:pt>
  </dgm:ptLst>
  <dgm:cxnLst>
    <dgm:cxn modelId="{F4B87550-16D8-462E-9C5B-71FF699E5159}" srcId="{E2480E98-C82B-4A99-AAB5-7EEC3BE964A4}" destId="{2D8875CE-AD62-403B-A22C-72EE8D7DD03E}" srcOrd="3" destOrd="0" parTransId="{8D5F7ADD-E309-4234-9B14-3A634B8C0E62}" sibTransId="{82F53B58-5D12-4DE4-A2B5-68FB1EC990C2}"/>
    <dgm:cxn modelId="{2C439488-AD18-4A61-9115-3E5D5992A99C}" type="presOf" srcId="{16D96AF2-C549-419B-813F-D18BB267107B}" destId="{44B99751-822D-4D73-8135-CF40D44657A7}" srcOrd="0" destOrd="0" presId="urn:microsoft.com/office/officeart/2005/8/layout/matrix3"/>
    <dgm:cxn modelId="{D15CCC95-A906-4F2D-BEA7-9EE1772F3186}" type="presOf" srcId="{617C4B09-6DE6-4321-A3EA-63566789C861}" destId="{AC3975D1-5E8A-4FEF-8953-54CDCAA17CD1}" srcOrd="0" destOrd="0" presId="urn:microsoft.com/office/officeart/2005/8/layout/matrix3"/>
    <dgm:cxn modelId="{E8E30A9F-CFBF-427F-9CFA-543800E60486}" type="presOf" srcId="{E2480E98-C82B-4A99-AAB5-7EEC3BE964A4}" destId="{75BB1558-5D07-436B-8B5D-EBABA15E6060}" srcOrd="0" destOrd="0" presId="urn:microsoft.com/office/officeart/2005/8/layout/matrix3"/>
    <dgm:cxn modelId="{4F8E8AA1-ECB1-45EA-BD5B-09798C13532A}" srcId="{E2480E98-C82B-4A99-AAB5-7EEC3BE964A4}" destId="{617C4B09-6DE6-4321-A3EA-63566789C861}" srcOrd="1" destOrd="0" parTransId="{636A5465-0DFE-4837-8762-DEB59B4B1469}" sibTransId="{C0C2B173-BC8A-40F3-9616-C7980C6BD048}"/>
    <dgm:cxn modelId="{D0A591B0-7D8D-4830-86DF-30672228B9DA}" srcId="{E2480E98-C82B-4A99-AAB5-7EEC3BE964A4}" destId="{16D96AF2-C549-419B-813F-D18BB267107B}" srcOrd="2" destOrd="0" parTransId="{CEC20710-2C99-42EF-89F2-0D89CF06453E}" sibTransId="{7C7F2CE2-E5E3-4D93-988D-2C5AA6EA3F1E}"/>
    <dgm:cxn modelId="{E0C6DEC5-D487-455B-ACD9-80C3A17A753A}" type="presOf" srcId="{2D8875CE-AD62-403B-A22C-72EE8D7DD03E}" destId="{A81FBF31-2110-4A2E-A988-76B79C85BC64}" srcOrd="0" destOrd="0" presId="urn:microsoft.com/office/officeart/2005/8/layout/matrix3"/>
    <dgm:cxn modelId="{5CDA8EEE-327B-49DD-A9A8-D9CB968E3737}" type="presOf" srcId="{0523D635-BF10-44BE-82C3-E472FE00D335}" destId="{5BFD580E-F632-40CD-A9E5-EF2E668F3A01}" srcOrd="0" destOrd="0" presId="urn:microsoft.com/office/officeart/2005/8/layout/matrix3"/>
    <dgm:cxn modelId="{CBFD10FA-DC49-488A-A0B9-1CE7D4C45674}" srcId="{E2480E98-C82B-4A99-AAB5-7EEC3BE964A4}" destId="{0523D635-BF10-44BE-82C3-E472FE00D335}" srcOrd="0" destOrd="0" parTransId="{D7CB53F1-D587-46C1-A8EB-3C76CBD84828}" sibTransId="{410D1A4B-FACD-41B0-8BCB-C4CC666D86F8}"/>
    <dgm:cxn modelId="{B43F4F66-7F2C-4AD8-80D5-87C02948902F}" type="presParOf" srcId="{75BB1558-5D07-436B-8B5D-EBABA15E6060}" destId="{07BA04F0-993B-4399-B8AF-A1BF63A6DB9F}" srcOrd="0" destOrd="0" presId="urn:microsoft.com/office/officeart/2005/8/layout/matrix3"/>
    <dgm:cxn modelId="{47341D91-A622-49CD-9577-33123FB87B29}" type="presParOf" srcId="{75BB1558-5D07-436B-8B5D-EBABA15E6060}" destId="{5BFD580E-F632-40CD-A9E5-EF2E668F3A01}" srcOrd="1" destOrd="0" presId="urn:microsoft.com/office/officeart/2005/8/layout/matrix3"/>
    <dgm:cxn modelId="{95C540DC-EE75-4C15-952B-1B7F775DC071}" type="presParOf" srcId="{75BB1558-5D07-436B-8B5D-EBABA15E6060}" destId="{AC3975D1-5E8A-4FEF-8953-54CDCAA17CD1}" srcOrd="2" destOrd="0" presId="urn:microsoft.com/office/officeart/2005/8/layout/matrix3"/>
    <dgm:cxn modelId="{FC132D3B-A6D8-4950-8261-C5E773BE8ED2}" type="presParOf" srcId="{75BB1558-5D07-436B-8B5D-EBABA15E6060}" destId="{44B99751-822D-4D73-8135-CF40D44657A7}" srcOrd="3" destOrd="0" presId="urn:microsoft.com/office/officeart/2005/8/layout/matrix3"/>
    <dgm:cxn modelId="{AE3DC4FD-FE6E-47D4-9CA9-C8E9E100CCC8}" type="presParOf" srcId="{75BB1558-5D07-436B-8B5D-EBABA15E6060}" destId="{A81FBF31-2110-4A2E-A988-76B79C85BC6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2480E98-C82B-4A99-AAB5-7EEC3BE964A4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17C4B09-6DE6-4321-A3EA-63566789C861}">
      <dgm:prSet custT="1"/>
      <dgm:spPr>
        <a:solidFill>
          <a:schemeClr val="bg2">
            <a:lumMod val="90000"/>
          </a:schemeClr>
        </a:solidFill>
        <a:ln>
          <a:noFill/>
        </a:ln>
      </dgm:spPr>
      <dgm:t>
        <a:bodyPr/>
        <a:lstStyle/>
        <a:p>
          <a:pPr rtl="0">
            <a:lnSpc>
              <a:spcPct val="120000"/>
            </a:lnSpc>
          </a:pPr>
          <a:r>
            <a:rPr lang="pt-BR" sz="2200" b="0" dirty="0" err="1">
              <a:latin typeface="+mn-lt"/>
            </a:rPr>
            <a:t>Riesgo</a:t>
          </a:r>
          <a:r>
            <a:rPr lang="pt-BR" sz="2200" b="0" dirty="0">
              <a:latin typeface="+mn-lt"/>
            </a:rPr>
            <a:t> de </a:t>
          </a:r>
        </a:p>
        <a:p>
          <a:pPr rtl="0">
            <a:lnSpc>
              <a:spcPct val="120000"/>
            </a:lnSpc>
          </a:pPr>
          <a:r>
            <a:rPr lang="pt-BR" sz="2200" b="0" dirty="0" err="1">
              <a:latin typeface="+mn-lt"/>
            </a:rPr>
            <a:t>las</a:t>
          </a:r>
          <a:r>
            <a:rPr lang="pt-BR" sz="2200" b="0" dirty="0">
              <a:latin typeface="+mn-lt"/>
            </a:rPr>
            <a:t> TIC</a:t>
          </a:r>
        </a:p>
      </dgm:t>
    </dgm:pt>
    <dgm:pt modelId="{636A5465-0DFE-4837-8762-DEB59B4B1469}" type="parTrans" cxnId="{4F8E8AA1-ECB1-45EA-BD5B-09798C13532A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C0C2B173-BC8A-40F3-9616-C7980C6BD048}" type="sibTrans" cxnId="{4F8E8AA1-ECB1-45EA-BD5B-09798C13532A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16D96AF2-C549-419B-813F-D18BB267107B}">
      <dgm:prSet custT="1"/>
      <dgm:spPr>
        <a:solidFill>
          <a:srgbClr val="001633"/>
        </a:solidFill>
        <a:ln>
          <a:noFill/>
        </a:ln>
      </dgm:spPr>
      <dgm:t>
        <a:bodyPr/>
        <a:lstStyle/>
        <a:p>
          <a:pPr rtl="0">
            <a:lnSpc>
              <a:spcPct val="120000"/>
            </a:lnSpc>
          </a:pPr>
          <a:r>
            <a:rPr lang="pt-BR" sz="3200" b="0" dirty="0">
              <a:latin typeface="+mn-lt"/>
            </a:rPr>
            <a:t>Oferta y Demanda</a:t>
          </a:r>
        </a:p>
      </dgm:t>
    </dgm:pt>
    <dgm:pt modelId="{CEC20710-2C99-42EF-89F2-0D89CF06453E}" type="parTrans" cxnId="{D0A591B0-7D8D-4830-86DF-30672228B9DA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7C7F2CE2-E5E3-4D93-988D-2C5AA6EA3F1E}" type="sibTrans" cxnId="{D0A591B0-7D8D-4830-86DF-30672228B9DA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2D8875CE-AD62-403B-A22C-72EE8D7DD03E}">
      <dgm:prSet custT="1"/>
      <dgm:spPr>
        <a:solidFill>
          <a:schemeClr val="bg2">
            <a:lumMod val="90000"/>
          </a:schemeClr>
        </a:solidFill>
        <a:ln>
          <a:noFill/>
        </a:ln>
      </dgm:spPr>
      <dgm:t>
        <a:bodyPr/>
        <a:lstStyle/>
        <a:p>
          <a:pPr rtl="0">
            <a:lnSpc>
              <a:spcPct val="120000"/>
            </a:lnSpc>
          </a:pPr>
          <a:r>
            <a:rPr lang="pt-BR" sz="2200" b="0" dirty="0" err="1">
              <a:latin typeface="+mn-lt"/>
            </a:rPr>
            <a:t>Inversiones</a:t>
          </a:r>
          <a:endParaRPr lang="pt-BR" sz="2200" b="0" dirty="0">
            <a:latin typeface="+mn-lt"/>
          </a:endParaRPr>
        </a:p>
      </dgm:t>
    </dgm:pt>
    <dgm:pt modelId="{8D5F7ADD-E309-4234-9B14-3A634B8C0E62}" type="parTrans" cxnId="{F4B87550-16D8-462E-9C5B-71FF699E5159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82F53B58-5D12-4DE4-A2B5-68FB1EC990C2}" type="sibTrans" cxnId="{F4B87550-16D8-462E-9C5B-71FF699E5159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0523D635-BF10-44BE-82C3-E472FE00D335}">
      <dgm:prSet custT="1"/>
      <dgm:spPr>
        <a:solidFill>
          <a:schemeClr val="bg2">
            <a:lumMod val="90000"/>
          </a:schemeClr>
        </a:solidFill>
        <a:ln>
          <a:noFill/>
        </a:ln>
      </dgm:spPr>
      <dgm:t>
        <a:bodyPr/>
        <a:lstStyle/>
        <a:p>
          <a:pPr algn="ctr" rtl="0">
            <a:lnSpc>
              <a:spcPct val="120000"/>
            </a:lnSpc>
          </a:pPr>
          <a:r>
            <a:rPr lang="es-ES" sz="2200" dirty="0"/>
            <a:t>Potencial de las nuevas tecnologías para ATER</a:t>
          </a:r>
          <a:endParaRPr lang="pt-BR" sz="2200" b="0" dirty="0">
            <a:latin typeface="+mn-lt"/>
          </a:endParaRPr>
        </a:p>
      </dgm:t>
    </dgm:pt>
    <dgm:pt modelId="{410D1A4B-FACD-41B0-8BCB-C4CC666D86F8}" type="sibTrans" cxnId="{CBFD10FA-DC49-488A-A0B9-1CE7D4C45674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D7CB53F1-D587-46C1-A8EB-3C76CBD84828}" type="parTrans" cxnId="{CBFD10FA-DC49-488A-A0B9-1CE7D4C45674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75BB1558-5D07-436B-8B5D-EBABA15E6060}" type="pres">
      <dgm:prSet presAssocID="{E2480E98-C82B-4A99-AAB5-7EEC3BE964A4}" presName="matrix" presStyleCnt="0">
        <dgm:presLayoutVars>
          <dgm:chMax val="1"/>
          <dgm:dir/>
          <dgm:resizeHandles val="exact"/>
        </dgm:presLayoutVars>
      </dgm:prSet>
      <dgm:spPr/>
    </dgm:pt>
    <dgm:pt modelId="{07BA04F0-993B-4399-B8AF-A1BF63A6DB9F}" type="pres">
      <dgm:prSet presAssocID="{E2480E98-C82B-4A99-AAB5-7EEC3BE964A4}" presName="diamond" presStyleLbl="bgShp" presStyleIdx="0" presStyleCnt="1"/>
      <dgm:spPr>
        <a:solidFill>
          <a:srgbClr val="439F46"/>
        </a:solidFill>
      </dgm:spPr>
    </dgm:pt>
    <dgm:pt modelId="{5BFD580E-F632-40CD-A9E5-EF2E668F3A01}" type="pres">
      <dgm:prSet presAssocID="{E2480E98-C82B-4A99-AAB5-7EEC3BE964A4}" presName="quad1" presStyleLbl="node1" presStyleIdx="0" presStyleCnt="4" custScaleX="107821" custScaleY="106588" custLinFactNeighborX="9441" custLinFactNeighborY="-932">
        <dgm:presLayoutVars>
          <dgm:chMax val="0"/>
          <dgm:chPref val="0"/>
          <dgm:bulletEnabled val="1"/>
        </dgm:presLayoutVars>
      </dgm:prSet>
      <dgm:spPr/>
    </dgm:pt>
    <dgm:pt modelId="{AC3975D1-5E8A-4FEF-8953-54CDCAA17CD1}" type="pres">
      <dgm:prSet presAssocID="{E2480E98-C82B-4A99-AAB5-7EEC3BE964A4}" presName="quad2" presStyleLbl="node1" presStyleIdx="1" presStyleCnt="4" custScaleX="103241" custScaleY="105388" custLinFactNeighborX="11273">
        <dgm:presLayoutVars>
          <dgm:chMax val="0"/>
          <dgm:chPref val="0"/>
          <dgm:bulletEnabled val="1"/>
        </dgm:presLayoutVars>
      </dgm:prSet>
      <dgm:spPr/>
    </dgm:pt>
    <dgm:pt modelId="{44B99751-822D-4D73-8135-CF40D44657A7}" type="pres">
      <dgm:prSet presAssocID="{E2480E98-C82B-4A99-AAB5-7EEC3BE964A4}" presName="quad3" presStyleLbl="node1" presStyleIdx="2" presStyleCnt="4" custScaleX="132983" custScaleY="132027" custLinFactNeighborX="-3765" custLinFactNeighborY="8345">
        <dgm:presLayoutVars>
          <dgm:chMax val="0"/>
          <dgm:chPref val="0"/>
          <dgm:bulletEnabled val="1"/>
        </dgm:presLayoutVars>
      </dgm:prSet>
      <dgm:spPr/>
    </dgm:pt>
    <dgm:pt modelId="{A81FBF31-2110-4A2E-A988-76B79C85BC64}" type="pres">
      <dgm:prSet presAssocID="{E2480E98-C82B-4A99-AAB5-7EEC3BE964A4}" presName="quad4" presStyleLbl="node1" presStyleIdx="3" presStyleCnt="4" custScaleX="101916" custScaleY="104778" custLinFactNeighborX="8768" custLinFactNeighborY="8767">
        <dgm:presLayoutVars>
          <dgm:chMax val="0"/>
          <dgm:chPref val="0"/>
          <dgm:bulletEnabled val="1"/>
        </dgm:presLayoutVars>
      </dgm:prSet>
      <dgm:spPr/>
    </dgm:pt>
  </dgm:ptLst>
  <dgm:cxnLst>
    <dgm:cxn modelId="{F4B87550-16D8-462E-9C5B-71FF699E5159}" srcId="{E2480E98-C82B-4A99-AAB5-7EEC3BE964A4}" destId="{2D8875CE-AD62-403B-A22C-72EE8D7DD03E}" srcOrd="3" destOrd="0" parTransId="{8D5F7ADD-E309-4234-9B14-3A634B8C0E62}" sibTransId="{82F53B58-5D12-4DE4-A2B5-68FB1EC990C2}"/>
    <dgm:cxn modelId="{2C439488-AD18-4A61-9115-3E5D5992A99C}" type="presOf" srcId="{16D96AF2-C549-419B-813F-D18BB267107B}" destId="{44B99751-822D-4D73-8135-CF40D44657A7}" srcOrd="0" destOrd="0" presId="urn:microsoft.com/office/officeart/2005/8/layout/matrix3"/>
    <dgm:cxn modelId="{D15CCC95-A906-4F2D-BEA7-9EE1772F3186}" type="presOf" srcId="{617C4B09-6DE6-4321-A3EA-63566789C861}" destId="{AC3975D1-5E8A-4FEF-8953-54CDCAA17CD1}" srcOrd="0" destOrd="0" presId="urn:microsoft.com/office/officeart/2005/8/layout/matrix3"/>
    <dgm:cxn modelId="{E8E30A9F-CFBF-427F-9CFA-543800E60486}" type="presOf" srcId="{E2480E98-C82B-4A99-AAB5-7EEC3BE964A4}" destId="{75BB1558-5D07-436B-8B5D-EBABA15E6060}" srcOrd="0" destOrd="0" presId="urn:microsoft.com/office/officeart/2005/8/layout/matrix3"/>
    <dgm:cxn modelId="{4F8E8AA1-ECB1-45EA-BD5B-09798C13532A}" srcId="{E2480E98-C82B-4A99-AAB5-7EEC3BE964A4}" destId="{617C4B09-6DE6-4321-A3EA-63566789C861}" srcOrd="1" destOrd="0" parTransId="{636A5465-0DFE-4837-8762-DEB59B4B1469}" sibTransId="{C0C2B173-BC8A-40F3-9616-C7980C6BD048}"/>
    <dgm:cxn modelId="{D0A591B0-7D8D-4830-86DF-30672228B9DA}" srcId="{E2480E98-C82B-4A99-AAB5-7EEC3BE964A4}" destId="{16D96AF2-C549-419B-813F-D18BB267107B}" srcOrd="2" destOrd="0" parTransId="{CEC20710-2C99-42EF-89F2-0D89CF06453E}" sibTransId="{7C7F2CE2-E5E3-4D93-988D-2C5AA6EA3F1E}"/>
    <dgm:cxn modelId="{E0C6DEC5-D487-455B-ACD9-80C3A17A753A}" type="presOf" srcId="{2D8875CE-AD62-403B-A22C-72EE8D7DD03E}" destId="{A81FBF31-2110-4A2E-A988-76B79C85BC64}" srcOrd="0" destOrd="0" presId="urn:microsoft.com/office/officeart/2005/8/layout/matrix3"/>
    <dgm:cxn modelId="{5CDA8EEE-327B-49DD-A9A8-D9CB968E3737}" type="presOf" srcId="{0523D635-BF10-44BE-82C3-E472FE00D335}" destId="{5BFD580E-F632-40CD-A9E5-EF2E668F3A01}" srcOrd="0" destOrd="0" presId="urn:microsoft.com/office/officeart/2005/8/layout/matrix3"/>
    <dgm:cxn modelId="{CBFD10FA-DC49-488A-A0B9-1CE7D4C45674}" srcId="{E2480E98-C82B-4A99-AAB5-7EEC3BE964A4}" destId="{0523D635-BF10-44BE-82C3-E472FE00D335}" srcOrd="0" destOrd="0" parTransId="{D7CB53F1-D587-46C1-A8EB-3C76CBD84828}" sibTransId="{410D1A4B-FACD-41B0-8BCB-C4CC666D86F8}"/>
    <dgm:cxn modelId="{B43F4F66-7F2C-4AD8-80D5-87C02948902F}" type="presParOf" srcId="{75BB1558-5D07-436B-8B5D-EBABA15E6060}" destId="{07BA04F0-993B-4399-B8AF-A1BF63A6DB9F}" srcOrd="0" destOrd="0" presId="urn:microsoft.com/office/officeart/2005/8/layout/matrix3"/>
    <dgm:cxn modelId="{47341D91-A622-49CD-9577-33123FB87B29}" type="presParOf" srcId="{75BB1558-5D07-436B-8B5D-EBABA15E6060}" destId="{5BFD580E-F632-40CD-A9E5-EF2E668F3A01}" srcOrd="1" destOrd="0" presId="urn:microsoft.com/office/officeart/2005/8/layout/matrix3"/>
    <dgm:cxn modelId="{95C540DC-EE75-4C15-952B-1B7F775DC071}" type="presParOf" srcId="{75BB1558-5D07-436B-8B5D-EBABA15E6060}" destId="{AC3975D1-5E8A-4FEF-8953-54CDCAA17CD1}" srcOrd="2" destOrd="0" presId="urn:microsoft.com/office/officeart/2005/8/layout/matrix3"/>
    <dgm:cxn modelId="{FC132D3B-A6D8-4950-8261-C5E773BE8ED2}" type="presParOf" srcId="{75BB1558-5D07-436B-8B5D-EBABA15E6060}" destId="{44B99751-822D-4D73-8135-CF40D44657A7}" srcOrd="3" destOrd="0" presId="urn:microsoft.com/office/officeart/2005/8/layout/matrix3"/>
    <dgm:cxn modelId="{AE3DC4FD-FE6E-47D4-9CA9-C8E9E100CCC8}" type="presParOf" srcId="{75BB1558-5D07-436B-8B5D-EBABA15E6060}" destId="{A81FBF31-2110-4A2E-A988-76B79C85BC6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2480E98-C82B-4A99-AAB5-7EEC3BE964A4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17C4B09-6DE6-4321-A3EA-63566789C861}">
      <dgm:prSet custT="1"/>
      <dgm:spPr>
        <a:solidFill>
          <a:schemeClr val="bg2">
            <a:lumMod val="90000"/>
          </a:schemeClr>
        </a:solidFill>
        <a:ln>
          <a:noFill/>
        </a:ln>
      </dgm:spPr>
      <dgm:t>
        <a:bodyPr/>
        <a:lstStyle/>
        <a:p>
          <a:pPr rtl="0">
            <a:lnSpc>
              <a:spcPct val="120000"/>
            </a:lnSpc>
          </a:pPr>
          <a:r>
            <a:rPr lang="pt-BR" sz="2200" b="0" dirty="0" err="1">
              <a:latin typeface="+mn-lt"/>
            </a:rPr>
            <a:t>Riesgo</a:t>
          </a:r>
          <a:r>
            <a:rPr lang="pt-BR" sz="2200" b="0" dirty="0">
              <a:latin typeface="+mn-lt"/>
            </a:rPr>
            <a:t> de </a:t>
          </a:r>
        </a:p>
        <a:p>
          <a:pPr rtl="0">
            <a:lnSpc>
              <a:spcPct val="120000"/>
            </a:lnSpc>
          </a:pPr>
          <a:r>
            <a:rPr lang="pt-BR" sz="2200" b="0" dirty="0" err="1">
              <a:latin typeface="+mn-lt"/>
            </a:rPr>
            <a:t>las</a:t>
          </a:r>
          <a:r>
            <a:rPr lang="pt-BR" sz="2200" b="0" dirty="0">
              <a:latin typeface="+mn-lt"/>
            </a:rPr>
            <a:t> TIC</a:t>
          </a:r>
        </a:p>
      </dgm:t>
    </dgm:pt>
    <dgm:pt modelId="{636A5465-0DFE-4837-8762-DEB59B4B1469}" type="parTrans" cxnId="{4F8E8AA1-ECB1-45EA-BD5B-09798C13532A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C0C2B173-BC8A-40F3-9616-C7980C6BD048}" type="sibTrans" cxnId="{4F8E8AA1-ECB1-45EA-BD5B-09798C13532A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16D96AF2-C549-419B-813F-D18BB267107B}">
      <dgm:prSet custT="1"/>
      <dgm:spPr>
        <a:solidFill>
          <a:schemeClr val="bg2">
            <a:lumMod val="90000"/>
          </a:schemeClr>
        </a:solidFill>
        <a:ln>
          <a:noFill/>
        </a:ln>
      </dgm:spPr>
      <dgm:t>
        <a:bodyPr/>
        <a:lstStyle/>
        <a:p>
          <a:pPr rtl="0">
            <a:lnSpc>
              <a:spcPct val="120000"/>
            </a:lnSpc>
          </a:pPr>
          <a:r>
            <a:rPr lang="pt-BR" sz="2200" b="0" dirty="0">
              <a:latin typeface="+mn-lt"/>
            </a:rPr>
            <a:t>Oferta y Demanda</a:t>
          </a:r>
        </a:p>
      </dgm:t>
    </dgm:pt>
    <dgm:pt modelId="{CEC20710-2C99-42EF-89F2-0D89CF06453E}" type="parTrans" cxnId="{D0A591B0-7D8D-4830-86DF-30672228B9DA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7C7F2CE2-E5E3-4D93-988D-2C5AA6EA3F1E}" type="sibTrans" cxnId="{D0A591B0-7D8D-4830-86DF-30672228B9DA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2D8875CE-AD62-403B-A22C-72EE8D7DD03E}">
      <dgm:prSet custT="1"/>
      <dgm:spPr>
        <a:solidFill>
          <a:srgbClr val="001633"/>
        </a:solidFill>
        <a:ln>
          <a:noFill/>
        </a:ln>
      </dgm:spPr>
      <dgm:t>
        <a:bodyPr/>
        <a:lstStyle/>
        <a:p>
          <a:pPr rtl="0">
            <a:lnSpc>
              <a:spcPct val="120000"/>
            </a:lnSpc>
          </a:pPr>
          <a:r>
            <a:rPr lang="pt-BR" sz="3200" b="0" dirty="0" err="1">
              <a:latin typeface="+mn-lt"/>
            </a:rPr>
            <a:t>Inversiones</a:t>
          </a:r>
          <a:endParaRPr lang="pt-BR" sz="3200" b="0" dirty="0">
            <a:latin typeface="+mn-lt"/>
          </a:endParaRPr>
        </a:p>
      </dgm:t>
    </dgm:pt>
    <dgm:pt modelId="{8D5F7ADD-E309-4234-9B14-3A634B8C0E62}" type="parTrans" cxnId="{F4B87550-16D8-462E-9C5B-71FF699E5159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82F53B58-5D12-4DE4-A2B5-68FB1EC990C2}" type="sibTrans" cxnId="{F4B87550-16D8-462E-9C5B-71FF699E5159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0523D635-BF10-44BE-82C3-E472FE00D335}">
      <dgm:prSet custT="1"/>
      <dgm:spPr>
        <a:solidFill>
          <a:schemeClr val="bg2">
            <a:lumMod val="90000"/>
          </a:schemeClr>
        </a:solidFill>
        <a:ln>
          <a:noFill/>
        </a:ln>
      </dgm:spPr>
      <dgm:t>
        <a:bodyPr/>
        <a:lstStyle/>
        <a:p>
          <a:pPr algn="ctr" rtl="0">
            <a:lnSpc>
              <a:spcPct val="120000"/>
            </a:lnSpc>
          </a:pPr>
          <a:r>
            <a:rPr lang="es-ES" sz="2200" dirty="0"/>
            <a:t>Potencial de las nuevas tecnologías para ATER</a:t>
          </a:r>
          <a:endParaRPr lang="pt-BR" sz="2200" b="0" dirty="0">
            <a:latin typeface="+mn-lt"/>
          </a:endParaRPr>
        </a:p>
      </dgm:t>
    </dgm:pt>
    <dgm:pt modelId="{410D1A4B-FACD-41B0-8BCB-C4CC666D86F8}" type="sibTrans" cxnId="{CBFD10FA-DC49-488A-A0B9-1CE7D4C45674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D7CB53F1-D587-46C1-A8EB-3C76CBD84828}" type="parTrans" cxnId="{CBFD10FA-DC49-488A-A0B9-1CE7D4C45674}">
      <dgm:prSet/>
      <dgm:spPr/>
      <dgm:t>
        <a:bodyPr/>
        <a:lstStyle/>
        <a:p>
          <a:pPr>
            <a:lnSpc>
              <a:spcPct val="120000"/>
            </a:lnSpc>
          </a:pPr>
          <a:endParaRPr lang="pt-BR"/>
        </a:p>
      </dgm:t>
    </dgm:pt>
    <dgm:pt modelId="{75BB1558-5D07-436B-8B5D-EBABA15E6060}" type="pres">
      <dgm:prSet presAssocID="{E2480E98-C82B-4A99-AAB5-7EEC3BE964A4}" presName="matrix" presStyleCnt="0">
        <dgm:presLayoutVars>
          <dgm:chMax val="1"/>
          <dgm:dir/>
          <dgm:resizeHandles val="exact"/>
        </dgm:presLayoutVars>
      </dgm:prSet>
      <dgm:spPr/>
    </dgm:pt>
    <dgm:pt modelId="{07BA04F0-993B-4399-B8AF-A1BF63A6DB9F}" type="pres">
      <dgm:prSet presAssocID="{E2480E98-C82B-4A99-AAB5-7EEC3BE964A4}" presName="diamond" presStyleLbl="bgShp" presStyleIdx="0" presStyleCnt="1"/>
      <dgm:spPr>
        <a:solidFill>
          <a:srgbClr val="439F46"/>
        </a:solidFill>
      </dgm:spPr>
    </dgm:pt>
    <dgm:pt modelId="{5BFD580E-F632-40CD-A9E5-EF2E668F3A01}" type="pres">
      <dgm:prSet presAssocID="{E2480E98-C82B-4A99-AAB5-7EEC3BE964A4}" presName="quad1" presStyleLbl="node1" presStyleIdx="0" presStyleCnt="4" custScaleX="103918" custScaleY="105505" custLinFactNeighborX="9440" custLinFactNeighborY="1672">
        <dgm:presLayoutVars>
          <dgm:chMax val="0"/>
          <dgm:chPref val="0"/>
          <dgm:bulletEnabled val="1"/>
        </dgm:presLayoutVars>
      </dgm:prSet>
      <dgm:spPr/>
    </dgm:pt>
    <dgm:pt modelId="{AC3975D1-5E8A-4FEF-8953-54CDCAA17CD1}" type="pres">
      <dgm:prSet presAssocID="{E2480E98-C82B-4A99-AAB5-7EEC3BE964A4}" presName="quad2" presStyleLbl="node1" presStyleIdx="1" presStyleCnt="4" custScaleX="103241" custScaleY="105388" custLinFactNeighborX="11273">
        <dgm:presLayoutVars>
          <dgm:chMax val="0"/>
          <dgm:chPref val="0"/>
          <dgm:bulletEnabled val="1"/>
        </dgm:presLayoutVars>
      </dgm:prSet>
      <dgm:spPr/>
    </dgm:pt>
    <dgm:pt modelId="{44B99751-822D-4D73-8135-CF40D44657A7}" type="pres">
      <dgm:prSet presAssocID="{E2480E98-C82B-4A99-AAB5-7EEC3BE964A4}" presName="quad3" presStyleLbl="node1" presStyleIdx="2" presStyleCnt="4" custScaleX="101325" custScaleY="101606" custLinFactNeighborX="9394" custLinFactNeighborY="8765">
        <dgm:presLayoutVars>
          <dgm:chMax val="0"/>
          <dgm:chPref val="0"/>
          <dgm:bulletEnabled val="1"/>
        </dgm:presLayoutVars>
      </dgm:prSet>
      <dgm:spPr/>
    </dgm:pt>
    <dgm:pt modelId="{A81FBF31-2110-4A2E-A988-76B79C85BC64}" type="pres">
      <dgm:prSet presAssocID="{E2480E98-C82B-4A99-AAB5-7EEC3BE964A4}" presName="quad4" presStyleLbl="node1" presStyleIdx="3" presStyleCnt="4" custScaleX="135016" custScaleY="127425" custLinFactNeighborX="24101" custLinFactNeighborY="10646">
        <dgm:presLayoutVars>
          <dgm:chMax val="0"/>
          <dgm:chPref val="0"/>
          <dgm:bulletEnabled val="1"/>
        </dgm:presLayoutVars>
      </dgm:prSet>
      <dgm:spPr/>
    </dgm:pt>
  </dgm:ptLst>
  <dgm:cxnLst>
    <dgm:cxn modelId="{F4B87550-16D8-462E-9C5B-71FF699E5159}" srcId="{E2480E98-C82B-4A99-AAB5-7EEC3BE964A4}" destId="{2D8875CE-AD62-403B-A22C-72EE8D7DD03E}" srcOrd="3" destOrd="0" parTransId="{8D5F7ADD-E309-4234-9B14-3A634B8C0E62}" sibTransId="{82F53B58-5D12-4DE4-A2B5-68FB1EC990C2}"/>
    <dgm:cxn modelId="{2C439488-AD18-4A61-9115-3E5D5992A99C}" type="presOf" srcId="{16D96AF2-C549-419B-813F-D18BB267107B}" destId="{44B99751-822D-4D73-8135-CF40D44657A7}" srcOrd="0" destOrd="0" presId="urn:microsoft.com/office/officeart/2005/8/layout/matrix3"/>
    <dgm:cxn modelId="{D15CCC95-A906-4F2D-BEA7-9EE1772F3186}" type="presOf" srcId="{617C4B09-6DE6-4321-A3EA-63566789C861}" destId="{AC3975D1-5E8A-4FEF-8953-54CDCAA17CD1}" srcOrd="0" destOrd="0" presId="urn:microsoft.com/office/officeart/2005/8/layout/matrix3"/>
    <dgm:cxn modelId="{E8E30A9F-CFBF-427F-9CFA-543800E60486}" type="presOf" srcId="{E2480E98-C82B-4A99-AAB5-7EEC3BE964A4}" destId="{75BB1558-5D07-436B-8B5D-EBABA15E6060}" srcOrd="0" destOrd="0" presId="urn:microsoft.com/office/officeart/2005/8/layout/matrix3"/>
    <dgm:cxn modelId="{4F8E8AA1-ECB1-45EA-BD5B-09798C13532A}" srcId="{E2480E98-C82B-4A99-AAB5-7EEC3BE964A4}" destId="{617C4B09-6DE6-4321-A3EA-63566789C861}" srcOrd="1" destOrd="0" parTransId="{636A5465-0DFE-4837-8762-DEB59B4B1469}" sibTransId="{C0C2B173-BC8A-40F3-9616-C7980C6BD048}"/>
    <dgm:cxn modelId="{D0A591B0-7D8D-4830-86DF-30672228B9DA}" srcId="{E2480E98-C82B-4A99-AAB5-7EEC3BE964A4}" destId="{16D96AF2-C549-419B-813F-D18BB267107B}" srcOrd="2" destOrd="0" parTransId="{CEC20710-2C99-42EF-89F2-0D89CF06453E}" sibTransId="{7C7F2CE2-E5E3-4D93-988D-2C5AA6EA3F1E}"/>
    <dgm:cxn modelId="{E0C6DEC5-D487-455B-ACD9-80C3A17A753A}" type="presOf" srcId="{2D8875CE-AD62-403B-A22C-72EE8D7DD03E}" destId="{A81FBF31-2110-4A2E-A988-76B79C85BC64}" srcOrd="0" destOrd="0" presId="urn:microsoft.com/office/officeart/2005/8/layout/matrix3"/>
    <dgm:cxn modelId="{5CDA8EEE-327B-49DD-A9A8-D9CB968E3737}" type="presOf" srcId="{0523D635-BF10-44BE-82C3-E472FE00D335}" destId="{5BFD580E-F632-40CD-A9E5-EF2E668F3A01}" srcOrd="0" destOrd="0" presId="urn:microsoft.com/office/officeart/2005/8/layout/matrix3"/>
    <dgm:cxn modelId="{CBFD10FA-DC49-488A-A0B9-1CE7D4C45674}" srcId="{E2480E98-C82B-4A99-AAB5-7EEC3BE964A4}" destId="{0523D635-BF10-44BE-82C3-E472FE00D335}" srcOrd="0" destOrd="0" parTransId="{D7CB53F1-D587-46C1-A8EB-3C76CBD84828}" sibTransId="{410D1A4B-FACD-41B0-8BCB-C4CC666D86F8}"/>
    <dgm:cxn modelId="{B43F4F66-7F2C-4AD8-80D5-87C02948902F}" type="presParOf" srcId="{75BB1558-5D07-436B-8B5D-EBABA15E6060}" destId="{07BA04F0-993B-4399-B8AF-A1BF63A6DB9F}" srcOrd="0" destOrd="0" presId="urn:microsoft.com/office/officeart/2005/8/layout/matrix3"/>
    <dgm:cxn modelId="{47341D91-A622-49CD-9577-33123FB87B29}" type="presParOf" srcId="{75BB1558-5D07-436B-8B5D-EBABA15E6060}" destId="{5BFD580E-F632-40CD-A9E5-EF2E668F3A01}" srcOrd="1" destOrd="0" presId="urn:microsoft.com/office/officeart/2005/8/layout/matrix3"/>
    <dgm:cxn modelId="{95C540DC-EE75-4C15-952B-1B7F775DC071}" type="presParOf" srcId="{75BB1558-5D07-436B-8B5D-EBABA15E6060}" destId="{AC3975D1-5E8A-4FEF-8953-54CDCAA17CD1}" srcOrd="2" destOrd="0" presId="urn:microsoft.com/office/officeart/2005/8/layout/matrix3"/>
    <dgm:cxn modelId="{FC132D3B-A6D8-4950-8261-C5E773BE8ED2}" type="presParOf" srcId="{75BB1558-5D07-436B-8B5D-EBABA15E6060}" destId="{44B99751-822D-4D73-8135-CF40D44657A7}" srcOrd="3" destOrd="0" presId="urn:microsoft.com/office/officeart/2005/8/layout/matrix3"/>
    <dgm:cxn modelId="{AE3DC4FD-FE6E-47D4-9CA9-C8E9E100CCC8}" type="presParOf" srcId="{75BB1558-5D07-436B-8B5D-EBABA15E6060}" destId="{A81FBF31-2110-4A2E-A988-76B79C85BC6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78AD86-3517-4386-B4E4-DCE9728D9F4D}">
      <dsp:nvSpPr>
        <dsp:cNvPr id="0" name=""/>
        <dsp:cNvSpPr/>
      </dsp:nvSpPr>
      <dsp:spPr>
        <a:xfrm rot="10800000">
          <a:off x="1680865" y="135"/>
          <a:ext cx="4711096" cy="1976943"/>
        </a:xfrm>
        <a:prstGeom prst="homePlat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177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i="0" kern="1200" dirty="0">
              <a:solidFill>
                <a:schemeClr val="tx1"/>
              </a:solidFill>
              <a:latin typeface="+mn-lt"/>
            </a:rPr>
            <a:t>Tecnologías digitales</a:t>
          </a:r>
          <a:r>
            <a:rPr lang="es-ES" sz="2000" b="0" i="0" kern="1200" dirty="0">
              <a:solidFill>
                <a:schemeClr val="tx1"/>
              </a:solidFill>
              <a:latin typeface="+mn-lt"/>
            </a:rPr>
            <a:t>: cada vez más importantes en la </a:t>
          </a:r>
          <a:r>
            <a:rPr lang="es-ES" sz="2000" b="1" i="0" kern="1200" dirty="0">
              <a:solidFill>
                <a:schemeClr val="tx1"/>
              </a:solidFill>
              <a:latin typeface="+mn-lt"/>
            </a:rPr>
            <a:t>viabilidad</a:t>
          </a:r>
          <a:r>
            <a:rPr lang="es-ES" sz="2000" b="0" i="0" kern="1200" dirty="0">
              <a:solidFill>
                <a:schemeClr val="tx1"/>
              </a:solidFill>
              <a:latin typeface="+mn-lt"/>
            </a:rPr>
            <a:t> y </a:t>
          </a:r>
          <a:r>
            <a:rPr lang="es-ES" sz="2000" b="1" i="0" kern="1200" dirty="0">
              <a:solidFill>
                <a:schemeClr val="tx1"/>
              </a:solidFill>
              <a:latin typeface="+mn-lt"/>
            </a:rPr>
            <a:t>capilaridad</a:t>
          </a:r>
          <a:r>
            <a:rPr lang="es-ES" sz="2000" b="0" i="0" kern="1200" dirty="0">
              <a:solidFill>
                <a:schemeClr val="tx1"/>
              </a:solidFill>
              <a:latin typeface="+mn-lt"/>
            </a:rPr>
            <a:t> da extensión rural (ATER)</a:t>
          </a:r>
          <a:endParaRPr lang="pt-BR" sz="2000" b="1" kern="1200" dirty="0">
            <a:solidFill>
              <a:schemeClr val="tx1"/>
            </a:solidFill>
            <a:latin typeface="+mn-lt"/>
          </a:endParaRPr>
        </a:p>
      </dsp:txBody>
      <dsp:txXfrm rot="10800000">
        <a:off x="2175101" y="135"/>
        <a:ext cx="4216860" cy="1976943"/>
      </dsp:txXfrm>
    </dsp:sp>
    <dsp:sp modelId="{C9C26B3C-C997-4CAD-B5E1-DBCA6BA06145}">
      <dsp:nvSpPr>
        <dsp:cNvPr id="0" name=""/>
        <dsp:cNvSpPr/>
      </dsp:nvSpPr>
      <dsp:spPr>
        <a:xfrm>
          <a:off x="692393" y="135"/>
          <a:ext cx="1976943" cy="197694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58E62B-6852-49E1-A62E-71944E0299B5}">
      <dsp:nvSpPr>
        <dsp:cNvPr id="0" name=""/>
        <dsp:cNvSpPr/>
      </dsp:nvSpPr>
      <dsp:spPr>
        <a:xfrm rot="10800000">
          <a:off x="1680865" y="2567211"/>
          <a:ext cx="4711096" cy="1976943"/>
        </a:xfrm>
        <a:prstGeom prst="homePlate">
          <a:avLst/>
        </a:prstGeom>
        <a:solidFill>
          <a:schemeClr val="accent6">
            <a:lumMod val="25000"/>
            <a:lumOff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177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i="0" kern="1200" dirty="0">
              <a:solidFill>
                <a:schemeClr val="tx1"/>
              </a:solidFill>
              <a:latin typeface="+mn-lt"/>
            </a:rPr>
            <a:t>Equilibrio</a:t>
          </a:r>
          <a:r>
            <a:rPr lang="es-ES" sz="2000" b="0" i="0" kern="1200" dirty="0">
              <a:solidFill>
                <a:schemeClr val="tx1"/>
              </a:solidFill>
              <a:latin typeface="+mn-lt"/>
            </a:rPr>
            <a:t> necesario entre la </a:t>
          </a:r>
          <a:r>
            <a:rPr lang="es-ES" sz="2000" b="1" i="0" kern="1200" dirty="0">
              <a:solidFill>
                <a:schemeClr val="tx1"/>
              </a:solidFill>
              <a:latin typeface="+mn-lt"/>
            </a:rPr>
            <a:t>disponibilidad de Internet </a:t>
          </a:r>
          <a:r>
            <a:rPr lang="es-ES" sz="2000" b="0" i="0" kern="1200" dirty="0">
              <a:solidFill>
                <a:schemeClr val="tx1"/>
              </a:solidFill>
              <a:latin typeface="+mn-lt"/>
            </a:rPr>
            <a:t>y </a:t>
          </a:r>
          <a:r>
            <a:rPr lang="es-ES" sz="2000" b="1" i="0" kern="1200" dirty="0">
              <a:solidFill>
                <a:schemeClr val="tx1"/>
              </a:solidFill>
              <a:latin typeface="+mn-lt"/>
            </a:rPr>
            <a:t>preparación</a:t>
          </a:r>
          <a:r>
            <a:rPr lang="es-ES" sz="2000" b="0" i="0" kern="1200" dirty="0">
              <a:solidFill>
                <a:schemeClr val="tx1"/>
              </a:solidFill>
              <a:latin typeface="+mn-lt"/>
            </a:rPr>
            <a:t> de los productores para adoptar tecnologías</a:t>
          </a:r>
          <a:endParaRPr lang="pt-BR" sz="2000" b="0" i="0" kern="1200" dirty="0">
            <a:solidFill>
              <a:schemeClr val="tx1"/>
            </a:solidFill>
            <a:latin typeface="+mn-lt"/>
          </a:endParaRPr>
        </a:p>
      </dsp:txBody>
      <dsp:txXfrm rot="10800000">
        <a:off x="2175101" y="2567211"/>
        <a:ext cx="4216860" cy="1976943"/>
      </dsp:txXfrm>
    </dsp:sp>
    <dsp:sp modelId="{5CE1864C-06D3-4FAA-B18B-10C96A354C22}">
      <dsp:nvSpPr>
        <dsp:cNvPr id="0" name=""/>
        <dsp:cNvSpPr/>
      </dsp:nvSpPr>
      <dsp:spPr>
        <a:xfrm>
          <a:off x="692393" y="2567211"/>
          <a:ext cx="1976943" cy="197694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65F6E9-339A-41A9-BAED-988D1F11DEB2}">
      <dsp:nvSpPr>
        <dsp:cNvPr id="0" name=""/>
        <dsp:cNvSpPr/>
      </dsp:nvSpPr>
      <dsp:spPr>
        <a:xfrm rot="16200000">
          <a:off x="915047" y="1485071"/>
          <a:ext cx="3664045" cy="2509682"/>
        </a:xfrm>
        <a:prstGeom prst="round2SameRect">
          <a:avLst>
            <a:gd name="adj1" fmla="val 1667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88900" rIns="80010" bIns="8890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b="1" kern="1200" dirty="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pt-BR" sz="2000" b="1" kern="1200" dirty="0"/>
        </a:p>
      </dsp:txBody>
      <dsp:txXfrm rot="5400000">
        <a:off x="1614764" y="1030425"/>
        <a:ext cx="2387147" cy="3418975"/>
      </dsp:txXfrm>
    </dsp:sp>
    <dsp:sp modelId="{5A0AC51F-2B42-455B-8A19-2DF70D286516}">
      <dsp:nvSpPr>
        <dsp:cNvPr id="0" name=""/>
        <dsp:cNvSpPr/>
      </dsp:nvSpPr>
      <dsp:spPr>
        <a:xfrm rot="5400000">
          <a:off x="3514421" y="1437429"/>
          <a:ext cx="3664045" cy="2567947"/>
        </a:xfrm>
        <a:prstGeom prst="round2SameRect">
          <a:avLst>
            <a:gd name="adj1" fmla="val 1667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14300" rIns="68580" bIns="11430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pt-BR" sz="1400" b="1" kern="1200" dirty="0"/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pt-BR" sz="1800" b="1" kern="1200" dirty="0"/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pt-BR" sz="2000" b="1" kern="1200" dirty="0"/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pt-BR" sz="2400" b="1" kern="1200" dirty="0"/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pt-BR" sz="2400" b="1" kern="1200" dirty="0"/>
        </a:p>
      </dsp:txBody>
      <dsp:txXfrm rot="-5400000">
        <a:off x="4062470" y="1014760"/>
        <a:ext cx="2442568" cy="3413287"/>
      </dsp:txXfrm>
    </dsp:sp>
    <dsp:sp modelId="{AED96CCB-4042-498F-841C-B1FE699FACF9}">
      <dsp:nvSpPr>
        <dsp:cNvPr id="0" name=""/>
        <dsp:cNvSpPr/>
      </dsp:nvSpPr>
      <dsp:spPr>
        <a:xfrm>
          <a:off x="3014282" y="-113589"/>
          <a:ext cx="2235246" cy="2235137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6">
            <a:lumMod val="75000"/>
            <a:lumOff val="2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9DE122-4A37-4476-94E2-9DD147382249}">
      <dsp:nvSpPr>
        <dsp:cNvPr id="0" name=""/>
        <dsp:cNvSpPr/>
      </dsp:nvSpPr>
      <dsp:spPr>
        <a:xfrm rot="10800000">
          <a:off x="3014394" y="3399526"/>
          <a:ext cx="2235246" cy="2235137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rgbClr val="00163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A04F0-993B-4399-B8AF-A1BF63A6DB9F}">
      <dsp:nvSpPr>
        <dsp:cNvPr id="0" name=""/>
        <dsp:cNvSpPr/>
      </dsp:nvSpPr>
      <dsp:spPr>
        <a:xfrm>
          <a:off x="955205" y="0"/>
          <a:ext cx="5670676" cy="5670676"/>
        </a:xfrm>
        <a:prstGeom prst="diamond">
          <a:avLst/>
        </a:prstGeom>
        <a:solidFill>
          <a:srgbClr val="439F4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FD580E-F632-40CD-A9E5-EF2E668F3A01}">
      <dsp:nvSpPr>
        <dsp:cNvPr id="0" name=""/>
        <dsp:cNvSpPr/>
      </dsp:nvSpPr>
      <dsp:spPr>
        <a:xfrm>
          <a:off x="1536481" y="615942"/>
          <a:ext cx="2322385" cy="2194180"/>
        </a:xfrm>
        <a:prstGeom prst="roundRect">
          <a:avLst/>
        </a:prstGeom>
        <a:solidFill>
          <a:srgbClr val="00163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0" kern="1200" dirty="0">
              <a:latin typeface="+mn-lt"/>
            </a:rPr>
            <a:t>Potencial de las nuevas tecnologías para ATER</a:t>
          </a:r>
          <a:endParaRPr lang="pt-BR" sz="2200" b="0" kern="1200" dirty="0">
            <a:latin typeface="+mn-lt"/>
          </a:endParaRPr>
        </a:p>
      </dsp:txBody>
      <dsp:txXfrm>
        <a:off x="1643592" y="723053"/>
        <a:ext cx="2108163" cy="1979958"/>
      </dsp:txXfrm>
    </dsp:sp>
    <dsp:sp modelId="{AC3975D1-5E8A-4FEF-8953-54CDCAA17CD1}">
      <dsp:nvSpPr>
        <dsp:cNvPr id="0" name=""/>
        <dsp:cNvSpPr/>
      </dsp:nvSpPr>
      <dsp:spPr>
        <a:xfrm>
          <a:off x="4105263" y="639163"/>
          <a:ext cx="2223174" cy="2176797"/>
        </a:xfrm>
        <a:prstGeom prst="roundRect">
          <a:avLst/>
        </a:prstGeom>
        <a:solidFill>
          <a:srgbClr val="00163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kern="1200" dirty="0" err="1">
              <a:latin typeface="+mn-lt"/>
            </a:rPr>
            <a:t>Riesgo</a:t>
          </a:r>
          <a:r>
            <a:rPr lang="pt-BR" sz="2200" b="0" kern="1200" dirty="0">
              <a:latin typeface="+mn-lt"/>
            </a:rPr>
            <a:t> de </a:t>
          </a:r>
        </a:p>
        <a:p>
          <a:pPr marL="0" lvl="0" indent="0" algn="ctr" defTabSz="9779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kern="1200" dirty="0" err="1">
              <a:latin typeface="+mn-lt"/>
            </a:rPr>
            <a:t>las</a:t>
          </a:r>
          <a:r>
            <a:rPr lang="pt-BR" sz="2200" b="0" kern="1200" dirty="0">
              <a:latin typeface="+mn-lt"/>
            </a:rPr>
            <a:t> TIC</a:t>
          </a:r>
        </a:p>
      </dsp:txBody>
      <dsp:txXfrm>
        <a:off x="4211525" y="745425"/>
        <a:ext cx="2010650" cy="1964273"/>
      </dsp:txXfrm>
    </dsp:sp>
    <dsp:sp modelId="{44B99751-822D-4D73-8135-CF40D44657A7}">
      <dsp:nvSpPr>
        <dsp:cNvPr id="0" name=""/>
        <dsp:cNvSpPr/>
      </dsp:nvSpPr>
      <dsp:spPr>
        <a:xfrm>
          <a:off x="1520945" y="2939152"/>
          <a:ext cx="2351422" cy="2284810"/>
        </a:xfrm>
        <a:prstGeom prst="roundRect">
          <a:avLst/>
        </a:prstGeom>
        <a:solidFill>
          <a:srgbClr val="00163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kern="1200" dirty="0">
              <a:latin typeface="+mn-lt"/>
            </a:rPr>
            <a:t>Oferta y Demanda</a:t>
          </a:r>
        </a:p>
      </dsp:txBody>
      <dsp:txXfrm>
        <a:off x="1632480" y="3050687"/>
        <a:ext cx="2128352" cy="2061740"/>
      </dsp:txXfrm>
    </dsp:sp>
    <dsp:sp modelId="{A81FBF31-2110-4A2E-A988-76B79C85BC64}">
      <dsp:nvSpPr>
        <dsp:cNvPr id="0" name=""/>
        <dsp:cNvSpPr/>
      </dsp:nvSpPr>
      <dsp:spPr>
        <a:xfrm>
          <a:off x="4119074" y="2936852"/>
          <a:ext cx="2195507" cy="2317232"/>
        </a:xfrm>
        <a:prstGeom prst="roundRect">
          <a:avLst/>
        </a:prstGeom>
        <a:solidFill>
          <a:srgbClr val="00163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kern="1200" dirty="0" err="1">
              <a:latin typeface="+mn-lt"/>
            </a:rPr>
            <a:t>Inversiones</a:t>
          </a:r>
          <a:endParaRPr lang="pt-BR" sz="2200" b="0" kern="1200" dirty="0">
            <a:latin typeface="+mn-lt"/>
          </a:endParaRPr>
        </a:p>
      </dsp:txBody>
      <dsp:txXfrm>
        <a:off x="4226250" y="3044028"/>
        <a:ext cx="1981155" cy="21028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A04F0-993B-4399-B8AF-A1BF63A6DB9F}">
      <dsp:nvSpPr>
        <dsp:cNvPr id="0" name=""/>
        <dsp:cNvSpPr/>
      </dsp:nvSpPr>
      <dsp:spPr>
        <a:xfrm>
          <a:off x="970764" y="0"/>
          <a:ext cx="5670676" cy="5670676"/>
        </a:xfrm>
        <a:prstGeom prst="diamond">
          <a:avLst/>
        </a:prstGeom>
        <a:solidFill>
          <a:srgbClr val="439F4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FD580E-F632-40CD-A9E5-EF2E668F3A01}">
      <dsp:nvSpPr>
        <dsp:cNvPr id="0" name=""/>
        <dsp:cNvSpPr/>
      </dsp:nvSpPr>
      <dsp:spPr>
        <a:xfrm>
          <a:off x="622066" y="0"/>
          <a:ext cx="3351226" cy="3042226"/>
        </a:xfrm>
        <a:prstGeom prst="roundRect">
          <a:avLst/>
        </a:prstGeom>
        <a:solidFill>
          <a:srgbClr val="00163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Potencial de las nuevas tecnologías para ATER</a:t>
          </a:r>
          <a:endParaRPr lang="pt-BR" sz="2800" b="0" kern="1200" dirty="0">
            <a:latin typeface="+mn-lt"/>
          </a:endParaRPr>
        </a:p>
      </dsp:txBody>
      <dsp:txXfrm>
        <a:off x="770575" y="148509"/>
        <a:ext cx="3054208" cy="2745208"/>
      </dsp:txXfrm>
    </dsp:sp>
    <dsp:sp modelId="{AC3975D1-5E8A-4FEF-8953-54CDCAA17CD1}">
      <dsp:nvSpPr>
        <dsp:cNvPr id="0" name=""/>
        <dsp:cNvSpPr/>
      </dsp:nvSpPr>
      <dsp:spPr>
        <a:xfrm>
          <a:off x="4104633" y="479134"/>
          <a:ext cx="2283240" cy="2330722"/>
        </a:xfrm>
        <a:prstGeom prst="roundRect">
          <a:avLst/>
        </a:prstGeom>
        <a:solidFill>
          <a:schemeClr val="bg2">
            <a:lumMod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kern="1200" dirty="0" err="1">
              <a:latin typeface="+mn-lt"/>
            </a:rPr>
            <a:t>Riesgo</a:t>
          </a:r>
          <a:r>
            <a:rPr lang="pt-BR" sz="2200" b="0" kern="1200" dirty="0">
              <a:latin typeface="+mn-lt"/>
            </a:rPr>
            <a:t> de </a:t>
          </a:r>
        </a:p>
        <a:p>
          <a:pPr marL="0" lvl="0" indent="0" algn="ctr" defTabSz="9779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kern="1200" dirty="0" err="1">
              <a:latin typeface="+mn-lt"/>
            </a:rPr>
            <a:t>las</a:t>
          </a:r>
          <a:r>
            <a:rPr lang="pt-BR" sz="2200" b="0" kern="1200" dirty="0">
              <a:latin typeface="+mn-lt"/>
            </a:rPr>
            <a:t> TIC</a:t>
          </a:r>
        </a:p>
      </dsp:txBody>
      <dsp:txXfrm>
        <a:off x="4216092" y="590593"/>
        <a:ext cx="2060322" cy="2107804"/>
      </dsp:txXfrm>
    </dsp:sp>
    <dsp:sp modelId="{44B99751-822D-4D73-8135-CF40D44657A7}">
      <dsp:nvSpPr>
        <dsp:cNvPr id="0" name=""/>
        <dsp:cNvSpPr/>
      </dsp:nvSpPr>
      <dsp:spPr>
        <a:xfrm>
          <a:off x="1702581" y="3096482"/>
          <a:ext cx="2240866" cy="2247081"/>
        </a:xfrm>
        <a:prstGeom prst="roundRect">
          <a:avLst/>
        </a:prstGeom>
        <a:solidFill>
          <a:schemeClr val="bg2">
            <a:lumMod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kern="1200" dirty="0">
              <a:latin typeface="+mn-lt"/>
            </a:rPr>
            <a:t>Oferta y Demanda</a:t>
          </a:r>
        </a:p>
      </dsp:txBody>
      <dsp:txXfrm>
        <a:off x="1811971" y="3205872"/>
        <a:ext cx="2022086" cy="2028301"/>
      </dsp:txXfrm>
    </dsp:sp>
    <dsp:sp modelId="{A81FBF31-2110-4A2E-A988-76B79C85BC64}">
      <dsp:nvSpPr>
        <dsp:cNvPr id="0" name=""/>
        <dsp:cNvSpPr/>
      </dsp:nvSpPr>
      <dsp:spPr>
        <a:xfrm>
          <a:off x="4063885" y="3061451"/>
          <a:ext cx="2253937" cy="2317232"/>
        </a:xfrm>
        <a:prstGeom prst="roundRect">
          <a:avLst/>
        </a:prstGeom>
        <a:solidFill>
          <a:schemeClr val="bg2">
            <a:lumMod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kern="1200" dirty="0" err="1">
              <a:latin typeface="+mn-lt"/>
            </a:rPr>
            <a:t>Inversiones</a:t>
          </a:r>
          <a:endParaRPr lang="pt-BR" sz="2200" b="0" kern="1200" dirty="0">
            <a:latin typeface="+mn-lt"/>
          </a:endParaRPr>
        </a:p>
      </dsp:txBody>
      <dsp:txXfrm>
        <a:off x="4173913" y="3171479"/>
        <a:ext cx="2033881" cy="20971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A04F0-993B-4399-B8AF-A1BF63A6DB9F}">
      <dsp:nvSpPr>
        <dsp:cNvPr id="0" name=""/>
        <dsp:cNvSpPr/>
      </dsp:nvSpPr>
      <dsp:spPr>
        <a:xfrm>
          <a:off x="955205" y="0"/>
          <a:ext cx="5670676" cy="5670676"/>
        </a:xfrm>
        <a:prstGeom prst="diamond">
          <a:avLst/>
        </a:prstGeom>
        <a:solidFill>
          <a:srgbClr val="439F4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FD580E-F632-40CD-A9E5-EF2E668F3A01}">
      <dsp:nvSpPr>
        <dsp:cNvPr id="0" name=""/>
        <dsp:cNvSpPr/>
      </dsp:nvSpPr>
      <dsp:spPr>
        <a:xfrm>
          <a:off x="1713251" y="658127"/>
          <a:ext cx="2218308" cy="2246439"/>
        </a:xfrm>
        <a:prstGeom prst="roundRect">
          <a:avLst/>
        </a:prstGeom>
        <a:solidFill>
          <a:schemeClr val="bg2">
            <a:lumMod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0" kern="1200" dirty="0">
              <a:latin typeface="+mn-lt"/>
            </a:rPr>
            <a:t>Potencial de las nuevas tecnologías para ATER</a:t>
          </a:r>
          <a:endParaRPr lang="pt-BR" sz="2200" b="0" kern="1200" dirty="0">
            <a:latin typeface="+mn-lt"/>
          </a:endParaRPr>
        </a:p>
      </dsp:txBody>
      <dsp:txXfrm>
        <a:off x="1821540" y="766416"/>
        <a:ext cx="2001730" cy="2029861"/>
      </dsp:txXfrm>
    </dsp:sp>
    <dsp:sp modelId="{AC3975D1-5E8A-4FEF-8953-54CDCAA17CD1}">
      <dsp:nvSpPr>
        <dsp:cNvPr id="0" name=""/>
        <dsp:cNvSpPr/>
      </dsp:nvSpPr>
      <dsp:spPr>
        <a:xfrm>
          <a:off x="3966697" y="10"/>
          <a:ext cx="3137589" cy="3035791"/>
        </a:xfrm>
        <a:prstGeom prst="roundRect">
          <a:avLst/>
        </a:prstGeom>
        <a:solidFill>
          <a:srgbClr val="00163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0" kern="1200" dirty="0" err="1">
              <a:latin typeface="+mn-lt"/>
            </a:rPr>
            <a:t>Riesgo</a:t>
          </a:r>
          <a:r>
            <a:rPr lang="pt-BR" sz="3200" b="0" kern="1200" dirty="0">
              <a:latin typeface="+mn-lt"/>
            </a:rPr>
            <a:t> de </a:t>
          </a:r>
        </a:p>
        <a:p>
          <a:pPr marL="0" lvl="0" indent="0" algn="ctr" defTabSz="14224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0" kern="1200" dirty="0" err="1">
              <a:latin typeface="+mn-lt"/>
            </a:rPr>
            <a:t>las</a:t>
          </a:r>
          <a:r>
            <a:rPr lang="pt-BR" sz="3200" b="0" kern="1200" dirty="0">
              <a:latin typeface="+mn-lt"/>
            </a:rPr>
            <a:t> TIC</a:t>
          </a:r>
        </a:p>
      </dsp:txBody>
      <dsp:txXfrm>
        <a:off x="4114892" y="148205"/>
        <a:ext cx="2841199" cy="2739401"/>
      </dsp:txXfrm>
    </dsp:sp>
    <dsp:sp modelId="{44B99751-822D-4D73-8135-CF40D44657A7}">
      <dsp:nvSpPr>
        <dsp:cNvPr id="0" name=""/>
        <dsp:cNvSpPr/>
      </dsp:nvSpPr>
      <dsp:spPr>
        <a:xfrm>
          <a:off x="1687022" y="3096482"/>
          <a:ext cx="2240866" cy="2247081"/>
        </a:xfrm>
        <a:prstGeom prst="roundRect">
          <a:avLst/>
        </a:prstGeom>
        <a:solidFill>
          <a:schemeClr val="bg2">
            <a:lumMod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kern="1200" dirty="0">
              <a:latin typeface="+mn-lt"/>
            </a:rPr>
            <a:t>Oferta y Demanda</a:t>
          </a:r>
        </a:p>
      </dsp:txBody>
      <dsp:txXfrm>
        <a:off x="1796412" y="3205872"/>
        <a:ext cx="2022086" cy="2028301"/>
      </dsp:txXfrm>
    </dsp:sp>
    <dsp:sp modelId="{A81FBF31-2110-4A2E-A988-76B79C85BC64}">
      <dsp:nvSpPr>
        <dsp:cNvPr id="0" name=""/>
        <dsp:cNvSpPr/>
      </dsp:nvSpPr>
      <dsp:spPr>
        <a:xfrm>
          <a:off x="4048326" y="3061451"/>
          <a:ext cx="2253937" cy="2317232"/>
        </a:xfrm>
        <a:prstGeom prst="roundRect">
          <a:avLst/>
        </a:prstGeom>
        <a:solidFill>
          <a:schemeClr val="bg2">
            <a:lumMod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kern="1200" dirty="0" err="1">
              <a:latin typeface="+mn-lt"/>
            </a:rPr>
            <a:t>Inversiones</a:t>
          </a:r>
          <a:endParaRPr lang="pt-BR" sz="2200" b="0" kern="1200" dirty="0">
            <a:latin typeface="+mn-lt"/>
          </a:endParaRPr>
        </a:p>
      </dsp:txBody>
      <dsp:txXfrm>
        <a:off x="4158354" y="3171479"/>
        <a:ext cx="2033881" cy="20971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A04F0-993B-4399-B8AF-A1BF63A6DB9F}">
      <dsp:nvSpPr>
        <dsp:cNvPr id="0" name=""/>
        <dsp:cNvSpPr/>
      </dsp:nvSpPr>
      <dsp:spPr>
        <a:xfrm>
          <a:off x="955205" y="0"/>
          <a:ext cx="5670676" cy="5670676"/>
        </a:xfrm>
        <a:prstGeom prst="diamond">
          <a:avLst/>
        </a:prstGeom>
        <a:solidFill>
          <a:srgbClr val="439F4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FD580E-F632-40CD-A9E5-EF2E668F3A01}">
      <dsp:nvSpPr>
        <dsp:cNvPr id="0" name=""/>
        <dsp:cNvSpPr/>
      </dsp:nvSpPr>
      <dsp:spPr>
        <a:xfrm>
          <a:off x="1616230" y="445253"/>
          <a:ext cx="2384530" cy="2357261"/>
        </a:xfrm>
        <a:prstGeom prst="roundRect">
          <a:avLst/>
        </a:prstGeom>
        <a:solidFill>
          <a:schemeClr val="bg2">
            <a:lumMod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Potencial de las nuevas tecnologías para ATER</a:t>
          </a:r>
          <a:endParaRPr lang="pt-BR" sz="2200" b="0" kern="1200" dirty="0">
            <a:latin typeface="+mn-lt"/>
          </a:endParaRPr>
        </a:p>
      </dsp:txBody>
      <dsp:txXfrm>
        <a:off x="1731302" y="560325"/>
        <a:ext cx="2154386" cy="2127117"/>
      </dsp:txXfrm>
    </dsp:sp>
    <dsp:sp modelId="{AC3975D1-5E8A-4FEF-8953-54CDCAA17CD1}">
      <dsp:nvSpPr>
        <dsp:cNvPr id="0" name=""/>
        <dsp:cNvSpPr/>
      </dsp:nvSpPr>
      <dsp:spPr>
        <a:xfrm>
          <a:off x="4089074" y="479134"/>
          <a:ext cx="2283240" cy="2330722"/>
        </a:xfrm>
        <a:prstGeom prst="roundRect">
          <a:avLst/>
        </a:prstGeom>
        <a:solidFill>
          <a:schemeClr val="bg2">
            <a:lumMod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kern="1200" dirty="0" err="1">
              <a:latin typeface="+mn-lt"/>
            </a:rPr>
            <a:t>Riesgo</a:t>
          </a:r>
          <a:r>
            <a:rPr lang="pt-BR" sz="2200" b="0" kern="1200" dirty="0">
              <a:latin typeface="+mn-lt"/>
            </a:rPr>
            <a:t> de </a:t>
          </a:r>
        </a:p>
        <a:p>
          <a:pPr marL="0" lvl="0" indent="0" algn="ctr" defTabSz="9779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kern="1200" dirty="0" err="1">
              <a:latin typeface="+mn-lt"/>
            </a:rPr>
            <a:t>las</a:t>
          </a:r>
          <a:r>
            <a:rPr lang="pt-BR" sz="2200" b="0" kern="1200" dirty="0">
              <a:latin typeface="+mn-lt"/>
            </a:rPr>
            <a:t> TIC</a:t>
          </a:r>
        </a:p>
      </dsp:txBody>
      <dsp:txXfrm>
        <a:off x="4200533" y="590593"/>
        <a:ext cx="2060322" cy="2107804"/>
      </dsp:txXfrm>
    </dsp:sp>
    <dsp:sp modelId="{44B99751-822D-4D73-8135-CF40D44657A7}">
      <dsp:nvSpPr>
        <dsp:cNvPr id="0" name=""/>
        <dsp:cNvSpPr/>
      </dsp:nvSpPr>
      <dsp:spPr>
        <a:xfrm>
          <a:off x="1045934" y="2750804"/>
          <a:ext cx="2941003" cy="2919861"/>
        </a:xfrm>
        <a:prstGeom prst="roundRect">
          <a:avLst/>
        </a:prstGeom>
        <a:solidFill>
          <a:srgbClr val="00163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0" kern="1200" dirty="0">
              <a:latin typeface="+mn-lt"/>
            </a:rPr>
            <a:t>Oferta y Demanda</a:t>
          </a:r>
        </a:p>
      </dsp:txBody>
      <dsp:txXfrm>
        <a:off x="1188470" y="2893340"/>
        <a:ext cx="2655931" cy="2634789"/>
      </dsp:txXfrm>
    </dsp:sp>
    <dsp:sp modelId="{A81FBF31-2110-4A2E-A988-76B79C85BC64}">
      <dsp:nvSpPr>
        <dsp:cNvPr id="0" name=""/>
        <dsp:cNvSpPr/>
      </dsp:nvSpPr>
      <dsp:spPr>
        <a:xfrm>
          <a:off x="4048326" y="3061451"/>
          <a:ext cx="2253937" cy="2317232"/>
        </a:xfrm>
        <a:prstGeom prst="roundRect">
          <a:avLst/>
        </a:prstGeom>
        <a:solidFill>
          <a:schemeClr val="bg2">
            <a:lumMod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kern="1200" dirty="0" err="1">
              <a:latin typeface="+mn-lt"/>
            </a:rPr>
            <a:t>Inversiones</a:t>
          </a:r>
          <a:endParaRPr lang="pt-BR" sz="2200" b="0" kern="1200" dirty="0">
            <a:latin typeface="+mn-lt"/>
          </a:endParaRPr>
        </a:p>
      </dsp:txBody>
      <dsp:txXfrm>
        <a:off x="4158354" y="3171479"/>
        <a:ext cx="2033881" cy="20971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A04F0-993B-4399-B8AF-A1BF63A6DB9F}">
      <dsp:nvSpPr>
        <dsp:cNvPr id="0" name=""/>
        <dsp:cNvSpPr/>
      </dsp:nvSpPr>
      <dsp:spPr>
        <a:xfrm>
          <a:off x="955205" y="0"/>
          <a:ext cx="5670676" cy="5670676"/>
        </a:xfrm>
        <a:prstGeom prst="diamond">
          <a:avLst/>
        </a:prstGeom>
        <a:solidFill>
          <a:srgbClr val="439F4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FD580E-F632-40CD-A9E5-EF2E668F3A01}">
      <dsp:nvSpPr>
        <dsp:cNvPr id="0" name=""/>
        <dsp:cNvSpPr/>
      </dsp:nvSpPr>
      <dsp:spPr>
        <a:xfrm>
          <a:off x="1659366" y="514818"/>
          <a:ext cx="2298212" cy="2333310"/>
        </a:xfrm>
        <a:prstGeom prst="roundRect">
          <a:avLst/>
        </a:prstGeom>
        <a:solidFill>
          <a:schemeClr val="bg2">
            <a:lumMod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Potencial de las nuevas tecnologías para ATER</a:t>
          </a:r>
          <a:endParaRPr lang="pt-BR" sz="2200" b="0" kern="1200" dirty="0">
            <a:latin typeface="+mn-lt"/>
          </a:endParaRPr>
        </a:p>
      </dsp:txBody>
      <dsp:txXfrm>
        <a:off x="1771555" y="627007"/>
        <a:ext cx="2073834" cy="2108932"/>
      </dsp:txXfrm>
    </dsp:sp>
    <dsp:sp modelId="{AC3975D1-5E8A-4FEF-8953-54CDCAA17CD1}">
      <dsp:nvSpPr>
        <dsp:cNvPr id="0" name=""/>
        <dsp:cNvSpPr/>
      </dsp:nvSpPr>
      <dsp:spPr>
        <a:xfrm>
          <a:off x="4089074" y="479134"/>
          <a:ext cx="2283240" cy="2330722"/>
        </a:xfrm>
        <a:prstGeom prst="roundRect">
          <a:avLst/>
        </a:prstGeom>
        <a:solidFill>
          <a:schemeClr val="bg2">
            <a:lumMod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kern="1200" dirty="0" err="1">
              <a:latin typeface="+mn-lt"/>
            </a:rPr>
            <a:t>Riesgo</a:t>
          </a:r>
          <a:r>
            <a:rPr lang="pt-BR" sz="2200" b="0" kern="1200" dirty="0">
              <a:latin typeface="+mn-lt"/>
            </a:rPr>
            <a:t> de </a:t>
          </a:r>
        </a:p>
        <a:p>
          <a:pPr marL="0" lvl="0" indent="0" algn="ctr" defTabSz="9779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kern="1200" dirty="0" err="1">
              <a:latin typeface="+mn-lt"/>
            </a:rPr>
            <a:t>las</a:t>
          </a:r>
          <a:r>
            <a:rPr lang="pt-BR" sz="2200" b="0" kern="1200" dirty="0">
              <a:latin typeface="+mn-lt"/>
            </a:rPr>
            <a:t> TIC</a:t>
          </a:r>
        </a:p>
      </dsp:txBody>
      <dsp:txXfrm>
        <a:off x="4200533" y="590593"/>
        <a:ext cx="2060322" cy="2107804"/>
      </dsp:txXfrm>
    </dsp:sp>
    <dsp:sp modelId="{44B99751-822D-4D73-8135-CF40D44657A7}">
      <dsp:nvSpPr>
        <dsp:cNvPr id="0" name=""/>
        <dsp:cNvSpPr/>
      </dsp:nvSpPr>
      <dsp:spPr>
        <a:xfrm>
          <a:off x="1687022" y="3096482"/>
          <a:ext cx="2240866" cy="2247081"/>
        </a:xfrm>
        <a:prstGeom prst="roundRect">
          <a:avLst/>
        </a:prstGeom>
        <a:solidFill>
          <a:schemeClr val="bg2">
            <a:lumMod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kern="1200" dirty="0">
              <a:latin typeface="+mn-lt"/>
            </a:rPr>
            <a:t>Oferta y Demanda</a:t>
          </a:r>
        </a:p>
      </dsp:txBody>
      <dsp:txXfrm>
        <a:off x="1796412" y="3205872"/>
        <a:ext cx="2022086" cy="2028301"/>
      </dsp:txXfrm>
    </dsp:sp>
    <dsp:sp modelId="{A81FBF31-2110-4A2E-A988-76B79C85BC64}">
      <dsp:nvSpPr>
        <dsp:cNvPr id="0" name=""/>
        <dsp:cNvSpPr/>
      </dsp:nvSpPr>
      <dsp:spPr>
        <a:xfrm>
          <a:off x="4021412" y="2852580"/>
          <a:ext cx="2985964" cy="2818084"/>
        </a:xfrm>
        <a:prstGeom prst="roundRect">
          <a:avLst/>
        </a:prstGeom>
        <a:solidFill>
          <a:srgbClr val="00163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0" kern="1200" dirty="0" err="1">
              <a:latin typeface="+mn-lt"/>
            </a:rPr>
            <a:t>Inversiones</a:t>
          </a:r>
          <a:endParaRPr lang="pt-BR" sz="3200" b="0" kern="1200" dirty="0">
            <a:latin typeface="+mn-lt"/>
          </a:endParaRPr>
        </a:p>
      </dsp:txBody>
      <dsp:txXfrm>
        <a:off x="4158980" y="2990148"/>
        <a:ext cx="2710828" cy="2542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BA04E-D305-44D7-8321-8470B9C3AA78}" type="datetimeFigureOut">
              <a:rPr lang="pt-BR" smtClean="0"/>
              <a:t>04/08/2021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545B6-BB20-437B-BE6B-2734519AD2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8069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1142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9061ad8c3d_0_15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9061ad8c3d_0_15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4841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9061ad8c3d_0_15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9061ad8c3d_0_15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3618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9061ad8c3d_0_15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9061ad8c3d_0_15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8953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9061ad8c3d_0_15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9061ad8c3d_0_15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3897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9061ad8c3d_0_15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9061ad8c3d_0_15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5224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3DF0-8337-DE42-B564-A8269BCD18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B2F3A6-267C-414D-B134-0F43A2A088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A72FD-D410-0844-B65E-1430874B4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E616A-CAE8-FB4D-B3B7-CD594CA72269}" type="datetimeFigureOut">
              <a:rPr lang="en-US" smtClean="0"/>
              <a:t>08/04/2021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A6E41-C6C5-B045-97DC-49F76C140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90C5D-224C-E241-B0B2-C142EACA7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6831-CAC5-6148-B499-FD7626F1DC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57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2E011-3B68-3C4A-9C21-9C1250443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7BDECA-586B-1642-A907-A1364C464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74A23-B4BC-B94E-B42D-7B1DD4D7C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E616A-CAE8-FB4D-B3B7-CD594CA72269}" type="datetimeFigureOut">
              <a:rPr lang="en-US" smtClean="0"/>
              <a:t>08/04/2021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14406-C059-214B-96FF-EFD75FC60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EAF9C-B1EF-5143-B993-82323074D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6831-CAC5-6148-B499-FD7626F1DC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39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E3066F-87FD-0D4D-9E7F-32FCEB4510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E7F873-8B97-484D-8942-A0ACDF09D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89DB4-2BBD-D84C-9FB5-0F73E581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E616A-CAE8-FB4D-B3B7-CD594CA72269}" type="datetimeFigureOut">
              <a:rPr lang="en-US" smtClean="0"/>
              <a:t>08/04/2021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DB1E8-2F3E-7E43-9DE0-0DDF72C0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16423-BE61-AA43-88DA-90C7DE94E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6831-CAC5-6148-B499-FD7626F1DC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98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583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C9F6A-C4E1-6640-9504-D02FEAEF3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096D3-97CB-3845-BFBB-F06D0B54A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DEF9A-F7E9-FE40-864C-357A88013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E616A-CAE8-FB4D-B3B7-CD594CA72269}" type="datetimeFigureOut">
              <a:rPr lang="en-US" smtClean="0"/>
              <a:t>08/04/2021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D9EB4-5C4A-044E-80CC-89A783B9C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BFC60-F860-894F-B870-6BF3457B4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6831-CAC5-6148-B499-FD7626F1DC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3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581EE-07D1-1643-96B4-E04124A51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F8CAB-83CC-524C-B031-6461EFDF7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08DE2-E210-1C4C-8044-8E7A55C0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E616A-CAE8-FB4D-B3B7-CD594CA72269}" type="datetimeFigureOut">
              <a:rPr lang="en-US" smtClean="0"/>
              <a:t>08/04/2021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F3086-7E08-2D45-BB07-D7D835DFC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1A381-6B49-C94F-8F45-9952A4D5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6831-CAC5-6148-B499-FD7626F1DC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26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676F6-3B42-1B43-BF25-90FB6FA66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50AD3-FAF2-F14B-9C89-34D2382233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E72DCA-FC64-7146-B8E4-517C36294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6DC0D-5160-1441-9613-3F01299B5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E616A-CAE8-FB4D-B3B7-CD594CA72269}" type="datetimeFigureOut">
              <a:rPr lang="en-US" smtClean="0"/>
              <a:t>08/04/2021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94693-C8D1-0941-90AD-15348C877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ED502A-F846-D240-ACE8-DB43FF0FF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6831-CAC5-6148-B499-FD7626F1DC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6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23E9-B91E-134E-85B5-29695FBE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68069A-5AD3-6A44-B443-0BDEE902E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BCB9F9-C716-7845-8BC4-A426DD72C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66FE3C-9C60-3243-8785-F981BD669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9FF2A7-719C-4B47-80EB-B00EA081FF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064D4-4DDE-3D4F-8BD5-DC7AB6537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E616A-CAE8-FB4D-B3B7-CD594CA72269}" type="datetimeFigureOut">
              <a:rPr lang="en-US" smtClean="0"/>
              <a:t>08/04/2021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7C992A-C7B5-6E4F-BC4B-679B032F8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2C9AA8-3F61-FE44-A371-273D7298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6831-CAC5-6148-B499-FD7626F1DC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27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66B1A-89F8-4D49-8740-740875CA5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506AA7-C665-7E4E-9543-14FCFC969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E616A-CAE8-FB4D-B3B7-CD594CA72269}" type="datetimeFigureOut">
              <a:rPr lang="en-US" smtClean="0"/>
              <a:t>08/04/2021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B87DA7-60E9-DB4C-A149-D67FB3B96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7C4EF0-8C75-4E47-98B8-3734A9F26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6831-CAC5-6148-B499-FD7626F1DC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99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DF02E-D757-C847-80FE-C9D8ABFA2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E616A-CAE8-FB4D-B3B7-CD594CA72269}" type="datetimeFigureOut">
              <a:rPr lang="en-US" smtClean="0"/>
              <a:t>08/04/2021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09D16-06DD-194C-B210-CF18173E8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781DE-9303-6B46-82AC-F09935CA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6831-CAC5-6148-B499-FD7626F1DC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FB410-4714-2648-B6AC-B7AB18D34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68445-4EBF-5C48-AC02-39DFA6858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140A9F-A8F6-1542-93F4-E55B27AB3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AE1DC-EC07-D648-8C55-C5EAC6418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E616A-CAE8-FB4D-B3B7-CD594CA72269}" type="datetimeFigureOut">
              <a:rPr lang="en-US" smtClean="0"/>
              <a:t>08/04/2021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2EDB3-6A81-604C-B425-571FDE432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74D796-48FB-F342-8DF0-CED898D40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6831-CAC5-6148-B499-FD7626F1DC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58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1F49F-DA77-EC43-9A1F-17B8B2CDF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1BB5A3-223C-E046-BA30-0D90DE784B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7445B-DC1A-B143-8613-EE63B5881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62C3E5-FA35-1D4A-A001-BED9B9773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E616A-CAE8-FB4D-B3B7-CD594CA72269}" type="datetimeFigureOut">
              <a:rPr lang="en-US" smtClean="0"/>
              <a:t>08/04/2021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503FE-BF56-B74B-AE86-42B1F8B0D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E0FB7-A793-7E4C-A4F6-85679423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6831-CAC5-6148-B499-FD7626F1DC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43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5EDCF2-ACDA-534E-9448-BECB34B27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730E7-AD6A-C245-B7D6-7D0859395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4AF48-2C40-324D-AA42-E0AE00EE58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E616A-CAE8-FB4D-B3B7-CD594CA72269}" type="datetimeFigureOut">
              <a:rPr lang="en-US" smtClean="0"/>
              <a:t>08/04/2021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B93C3-F1AC-5546-B639-C9BB9487F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2519A-2121-DF4F-BF7A-BEB940EFA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96831-CAC5-6148-B499-FD7626F1DCA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8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comments" Target="../comments/commen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comments" Target="../comments/comment4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49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comments" Target="../comments/comment5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gif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fferent, ocean floor&#10;&#10;Description automatically generated">
            <a:extLst>
              <a:ext uri="{FF2B5EF4-FFF2-40B4-BE49-F238E27FC236}">
                <a16:creationId xmlns:a16="http://schemas.microsoft.com/office/drawing/2014/main" id="{0AFA3393-CCBE-6841-A731-694E1D98BA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2427BB-C51B-5D4E-829B-6D3E737C6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5531"/>
            <a:ext cx="6982691" cy="2421009"/>
          </a:xfrm>
          <a:solidFill>
            <a:schemeClr val="accent5">
              <a:lumMod val="50000"/>
              <a:alpha val="50196"/>
            </a:schemeClr>
          </a:solidFill>
        </p:spPr>
        <p:txBody>
          <a:bodyPr anchor="ctr">
            <a:noAutofit/>
          </a:bodyPr>
          <a:lstStyle/>
          <a:p>
            <a:r>
              <a:rPr lang="es-E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Conectividad rural e inclusión digital como estrategias para la democratización de ATER *:</a:t>
            </a:r>
            <a:endParaRPr lang="en-US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110232" y="5093078"/>
            <a:ext cx="3879203" cy="1323439"/>
          </a:xfrm>
          <a:prstGeom prst="rect">
            <a:avLst/>
          </a:prstGeom>
          <a:solidFill>
            <a:srgbClr val="285239">
              <a:alpha val="50196"/>
            </a:srgbClr>
          </a:solidFill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Oportunidades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para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Brasil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y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Perú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585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aixaDeTexto 32"/>
          <p:cNvSpPr txBox="1"/>
          <p:nvPr/>
        </p:nvSpPr>
        <p:spPr>
          <a:xfrm>
            <a:off x="110851" y="229143"/>
            <a:ext cx="71695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Metodología - OFERTA </a:t>
            </a:r>
          </a:p>
          <a:p>
            <a:r>
              <a:rPr lang="es-ES_tradnl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Oferta de Internet móvil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0" y="3298994"/>
            <a:ext cx="2504944" cy="3550314"/>
          </a:xfrm>
          <a:prstGeom prst="rect">
            <a:avLst/>
          </a:prstGeom>
        </p:spPr>
      </p:pic>
      <p:cxnSp>
        <p:nvCxnSpPr>
          <p:cNvPr id="16" name="Conector reto 15"/>
          <p:cNvCxnSpPr/>
          <p:nvPr/>
        </p:nvCxnSpPr>
        <p:spPr>
          <a:xfrm flipV="1">
            <a:off x="1303222" y="2688911"/>
            <a:ext cx="2183873" cy="183336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" t="18436" r="68509" b="53034"/>
          <a:stretch/>
        </p:blipFill>
        <p:spPr>
          <a:xfrm>
            <a:off x="3181614" y="1916929"/>
            <a:ext cx="2191363" cy="2887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Conector reto 16"/>
          <p:cNvCxnSpPr/>
          <p:nvPr/>
        </p:nvCxnSpPr>
        <p:spPr>
          <a:xfrm flipV="1">
            <a:off x="1353369" y="3761010"/>
            <a:ext cx="2511798" cy="7700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170304" y="1562501"/>
            <a:ext cx="1766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u="sng" dirty="0" err="1">
                <a:solidFill>
                  <a:srgbClr val="E07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Perú</a:t>
            </a:r>
            <a:endParaRPr lang="pt-BR" sz="3200" b="1" u="sng" dirty="0">
              <a:solidFill>
                <a:srgbClr val="E07A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6912117" y="5521616"/>
            <a:ext cx="1481496" cy="1162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b="1" dirty="0"/>
              <a:t>Sin señal / baja</a:t>
            </a:r>
          </a:p>
          <a:p>
            <a:pPr>
              <a:lnSpc>
                <a:spcPct val="150000"/>
              </a:lnSpc>
            </a:pPr>
            <a:r>
              <a:rPr lang="es-ES" sz="1600" b="1" dirty="0"/>
              <a:t>Medio</a:t>
            </a:r>
          </a:p>
          <a:p>
            <a:pPr>
              <a:lnSpc>
                <a:spcPct val="150000"/>
              </a:lnSpc>
            </a:pPr>
            <a:r>
              <a:rPr lang="es-ES" sz="1600" b="1" dirty="0"/>
              <a:t>Alto / muy alto</a:t>
            </a:r>
            <a:endParaRPr lang="pt-BR" sz="1600" b="1" dirty="0"/>
          </a:p>
        </p:txBody>
      </p:sp>
      <p:sp>
        <p:nvSpPr>
          <p:cNvPr id="23" name="Retângulo 22"/>
          <p:cNvSpPr/>
          <p:nvPr/>
        </p:nvSpPr>
        <p:spPr>
          <a:xfrm>
            <a:off x="0" y="0"/>
            <a:ext cx="12192000" cy="346364"/>
          </a:xfrm>
          <a:prstGeom prst="rect">
            <a:avLst/>
          </a:prstGeom>
          <a:solidFill>
            <a:srgbClr val="439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33946C36-7EA2-4FDF-A8B6-E8109DF970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2" r="34714" b="4607"/>
          <a:stretch/>
        </p:blipFill>
        <p:spPr>
          <a:xfrm>
            <a:off x="6192774" y="1265089"/>
            <a:ext cx="5884167" cy="54864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16" y="27130"/>
            <a:ext cx="3864684" cy="149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34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/>
          <p:cNvSpPr/>
          <p:nvPr/>
        </p:nvSpPr>
        <p:spPr>
          <a:xfrm>
            <a:off x="3934001" y="4384726"/>
            <a:ext cx="1333669" cy="1904080"/>
          </a:xfrm>
          <a:prstGeom prst="rect">
            <a:avLst/>
          </a:prstGeom>
          <a:solidFill>
            <a:srgbClr val="439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35527" y="4384726"/>
            <a:ext cx="2817197" cy="1904080"/>
          </a:xfrm>
          <a:prstGeom prst="rect">
            <a:avLst/>
          </a:prstGeom>
          <a:solidFill>
            <a:srgbClr val="439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CaixaDeTexto 46"/>
          <p:cNvSpPr txBox="1"/>
          <p:nvPr/>
        </p:nvSpPr>
        <p:spPr>
          <a:xfrm>
            <a:off x="118894" y="378740"/>
            <a:ext cx="7169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Metodología</a:t>
            </a:r>
            <a:r>
              <a:rPr lang="pt-BR" sz="3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- SATISFACCIÓN 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3" t="9495" r="33859" b="4646"/>
          <a:stretch/>
        </p:blipFill>
        <p:spPr>
          <a:xfrm>
            <a:off x="3492356" y="1609107"/>
            <a:ext cx="2044313" cy="240009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6" t="9899" r="33285" b="6061"/>
          <a:stretch/>
        </p:blipFill>
        <p:spPr>
          <a:xfrm>
            <a:off x="547663" y="1570652"/>
            <a:ext cx="1904496" cy="227011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80223" y="4414381"/>
            <a:ext cx="2055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/>
              <a:t>ALTA AGRICULTURA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79000" y="4922348"/>
            <a:ext cx="2415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/>
              <a:t>ALTA NO AGRICULTURA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67175" y="5420911"/>
            <a:ext cx="208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/>
              <a:t>BAJA AGRICULTURA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86837" y="5919474"/>
            <a:ext cx="2441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/>
              <a:t>BAJA NO AGRICULTURA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231125" y="4452740"/>
            <a:ext cx="102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ALTA</a:t>
            </a:r>
          </a:p>
        </p:txBody>
      </p:sp>
      <p:sp>
        <p:nvSpPr>
          <p:cNvPr id="48" name="CaixaDeTexto 47"/>
          <p:cNvSpPr txBox="1"/>
          <p:nvPr/>
        </p:nvSpPr>
        <p:spPr>
          <a:xfrm>
            <a:off x="4186995" y="5013400"/>
            <a:ext cx="102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MEDIA</a:t>
            </a:r>
          </a:p>
        </p:txBody>
      </p:sp>
      <p:sp>
        <p:nvSpPr>
          <p:cNvPr id="49" name="CaixaDeTexto 48"/>
          <p:cNvSpPr txBox="1"/>
          <p:nvPr/>
        </p:nvSpPr>
        <p:spPr>
          <a:xfrm>
            <a:off x="4272786" y="5615775"/>
            <a:ext cx="102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BAJA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1721596" y="1082823"/>
            <a:ext cx="2662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>
                <a:ea typeface="Tahoma" panose="020B0604030504040204" pitchFamily="34" charset="0"/>
                <a:cs typeface="Tahoma" panose="020B0604030504040204" pitchFamily="34" charset="0"/>
              </a:rPr>
              <a:t>Demanda X Oferta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2979969" y="5013400"/>
            <a:ext cx="1055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X</a:t>
            </a:r>
          </a:p>
        </p:txBody>
      </p:sp>
      <p:sp>
        <p:nvSpPr>
          <p:cNvPr id="30" name="Seta para a Direita 29"/>
          <p:cNvSpPr/>
          <p:nvPr/>
        </p:nvSpPr>
        <p:spPr>
          <a:xfrm>
            <a:off x="6096347" y="2554735"/>
            <a:ext cx="1228725" cy="69389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6" t="10773" r="33621" b="6065"/>
          <a:stretch/>
        </p:blipFill>
        <p:spPr>
          <a:xfrm>
            <a:off x="7733188" y="1530577"/>
            <a:ext cx="4334750" cy="507907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673661" y="4839854"/>
            <a:ext cx="2414426" cy="1900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/>
              <a:t>Suficiente – Agro</a:t>
            </a:r>
          </a:p>
          <a:p>
            <a:pPr>
              <a:lnSpc>
                <a:spcPct val="150000"/>
              </a:lnSpc>
            </a:pPr>
            <a:r>
              <a:rPr lang="pt-BR" sz="1600" b="1" dirty="0"/>
              <a:t>Insuficiente – Agro</a:t>
            </a:r>
          </a:p>
          <a:p>
            <a:pPr>
              <a:lnSpc>
                <a:spcPct val="150000"/>
              </a:lnSpc>
            </a:pPr>
            <a:r>
              <a:rPr lang="pt-BR" sz="1600" b="1" dirty="0"/>
              <a:t>Suficiente - No Agro</a:t>
            </a:r>
          </a:p>
          <a:p>
            <a:pPr>
              <a:lnSpc>
                <a:spcPct val="150000"/>
              </a:lnSpc>
            </a:pPr>
            <a:r>
              <a:rPr lang="pt-BR" sz="1600" b="1" dirty="0"/>
              <a:t>Insuficiente - No Agro</a:t>
            </a:r>
          </a:p>
          <a:p>
            <a:pPr>
              <a:lnSpc>
                <a:spcPct val="150000"/>
              </a:lnSpc>
            </a:pPr>
            <a:r>
              <a:rPr lang="pt-BR" sz="1600" b="1" dirty="0"/>
              <a:t>Sertão do Araripe - PE</a:t>
            </a: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12" r="90631" b="11391"/>
          <a:stretch/>
        </p:blipFill>
        <p:spPr>
          <a:xfrm>
            <a:off x="5867322" y="4822072"/>
            <a:ext cx="937682" cy="212999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743" y="28807"/>
            <a:ext cx="4202257" cy="162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53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aixaDeTexto 46"/>
          <p:cNvSpPr txBox="1"/>
          <p:nvPr/>
        </p:nvSpPr>
        <p:spPr>
          <a:xfrm>
            <a:off x="297981" y="376096"/>
            <a:ext cx="7169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Metodología</a:t>
            </a:r>
            <a:r>
              <a:rPr lang="pt-BR" sz="36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- SATISFACCIÓN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8" t="11515" r="46428" b="7070"/>
          <a:stretch/>
        </p:blipFill>
        <p:spPr>
          <a:xfrm>
            <a:off x="3438372" y="1970191"/>
            <a:ext cx="1678168" cy="222467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7" t="10303" r="44857" b="7070"/>
          <a:stretch/>
        </p:blipFill>
        <p:spPr>
          <a:xfrm>
            <a:off x="489571" y="1997952"/>
            <a:ext cx="1813497" cy="227521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348648" y="1047595"/>
            <a:ext cx="2556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i="1" dirty="0">
                <a:ea typeface="Tahoma" panose="020B0604030504040204" pitchFamily="34" charset="0"/>
                <a:cs typeface="Tahoma" panose="020B0604030504040204" pitchFamily="34" charset="0"/>
              </a:rPr>
              <a:t>Demanda X Oferta</a:t>
            </a:r>
          </a:p>
        </p:txBody>
      </p:sp>
      <p:pic>
        <p:nvPicPr>
          <p:cNvPr id="15" name="Espaço Reservado para Conteúdo 4">
            <a:extLst>
              <a:ext uri="{FF2B5EF4-FFF2-40B4-BE49-F238E27FC236}">
                <a16:creationId xmlns:a16="http://schemas.microsoft.com/office/drawing/2014/main" id="{63E0BFAA-F2C2-45E5-ABA5-4840D37E4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6" r="36707" b="6709"/>
          <a:stretch/>
        </p:blipFill>
        <p:spPr>
          <a:xfrm>
            <a:off x="6402974" y="1335394"/>
            <a:ext cx="5718112" cy="5239679"/>
          </a:xfrm>
        </p:spPr>
      </p:pic>
      <p:sp>
        <p:nvSpPr>
          <p:cNvPr id="16" name="Retângulo 15"/>
          <p:cNvSpPr/>
          <p:nvPr/>
        </p:nvSpPr>
        <p:spPr>
          <a:xfrm>
            <a:off x="6796363" y="5014931"/>
            <a:ext cx="40468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/>
              <a:t>Suficiente -  </a:t>
            </a:r>
            <a:r>
              <a:rPr lang="pt-BR" sz="1600" b="1" dirty="0" err="1"/>
              <a:t>Antropizado</a:t>
            </a:r>
            <a:endParaRPr lang="pt-BR" sz="1600" b="1" dirty="0"/>
          </a:p>
          <a:p>
            <a:pPr>
              <a:lnSpc>
                <a:spcPct val="150000"/>
              </a:lnSpc>
            </a:pPr>
            <a:r>
              <a:rPr lang="pt-BR" sz="1600" b="1" dirty="0" err="1"/>
              <a:t>Sin</a:t>
            </a:r>
            <a:r>
              <a:rPr lang="pt-BR" sz="1600" b="1" dirty="0"/>
              <a:t> </a:t>
            </a:r>
            <a:r>
              <a:rPr lang="pt-BR" sz="1600" b="1" dirty="0" err="1"/>
              <a:t>señal</a:t>
            </a:r>
            <a:r>
              <a:rPr lang="pt-BR" sz="1600" b="1" dirty="0"/>
              <a:t> – </a:t>
            </a:r>
            <a:r>
              <a:rPr lang="pt-BR" sz="1600" b="1" dirty="0" err="1"/>
              <a:t>Antropizado</a:t>
            </a:r>
            <a:endParaRPr lang="pt-BR" sz="1600" b="1" dirty="0"/>
          </a:p>
          <a:p>
            <a:pPr>
              <a:lnSpc>
                <a:spcPct val="150000"/>
              </a:lnSpc>
            </a:pPr>
            <a:r>
              <a:rPr lang="pt-BR" sz="1600" b="1" dirty="0"/>
              <a:t>Suficiente – No </a:t>
            </a:r>
            <a:r>
              <a:rPr lang="pt-BR" sz="1600" b="1" dirty="0" err="1"/>
              <a:t>antropizado</a:t>
            </a:r>
            <a:endParaRPr lang="pt-BR" sz="1600" b="1" dirty="0"/>
          </a:p>
          <a:p>
            <a:pPr>
              <a:lnSpc>
                <a:spcPct val="150000"/>
              </a:lnSpc>
            </a:pPr>
            <a:r>
              <a:rPr lang="pt-BR" sz="1600" b="1" dirty="0"/>
              <a:t>Insuficiente - No </a:t>
            </a:r>
            <a:r>
              <a:rPr lang="pt-BR" sz="1600" b="1" dirty="0" err="1"/>
              <a:t>antropizado</a:t>
            </a:r>
            <a:endParaRPr lang="pt-BR" sz="1600" b="1" dirty="0"/>
          </a:p>
        </p:txBody>
      </p:sp>
      <p:sp>
        <p:nvSpPr>
          <p:cNvPr id="19" name="Retângulo 18"/>
          <p:cNvSpPr/>
          <p:nvPr/>
        </p:nvSpPr>
        <p:spPr>
          <a:xfrm>
            <a:off x="3934001" y="4384726"/>
            <a:ext cx="1333669" cy="19040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4231125" y="4452740"/>
            <a:ext cx="102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ALTA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4186995" y="5013400"/>
            <a:ext cx="102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MEDIA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4272786" y="5615775"/>
            <a:ext cx="102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BAJA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235527" y="4384726"/>
            <a:ext cx="2817197" cy="19040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549832" y="4414381"/>
            <a:ext cx="2115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/>
              <a:t>ALTA ANTROPIZADO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348606" y="4922348"/>
            <a:ext cx="2476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/>
              <a:t>ALTA NO ANTROPIZADO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356444" y="5420911"/>
            <a:ext cx="2502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/>
              <a:t>BAJA NO ANTROPIZADO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536781" y="5919474"/>
            <a:ext cx="2141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/>
              <a:t>BAJA ANTROPIZADO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2904501" y="4969444"/>
            <a:ext cx="1055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X</a:t>
            </a:r>
          </a:p>
        </p:txBody>
      </p:sp>
      <p:sp>
        <p:nvSpPr>
          <p:cNvPr id="29" name="Seta para a Direita 28"/>
          <p:cNvSpPr/>
          <p:nvPr/>
        </p:nvSpPr>
        <p:spPr>
          <a:xfrm>
            <a:off x="5690966" y="2644555"/>
            <a:ext cx="1228725" cy="69389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/>
          <p:cNvSpPr txBox="1"/>
          <p:nvPr/>
        </p:nvSpPr>
        <p:spPr>
          <a:xfrm>
            <a:off x="109582" y="1383522"/>
            <a:ext cx="1766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u="sng" dirty="0" err="1">
                <a:solidFill>
                  <a:srgbClr val="E07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Perú</a:t>
            </a:r>
            <a:endParaRPr lang="pt-BR" sz="3200" b="1" u="sng" dirty="0">
              <a:solidFill>
                <a:srgbClr val="E07A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743" y="28807"/>
            <a:ext cx="4202257" cy="162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96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889677925"/>
              </p:ext>
            </p:extLst>
          </p:nvPr>
        </p:nvGraphicFramePr>
        <p:xfrm>
          <a:off x="5087712" y="870927"/>
          <a:ext cx="7581087" cy="5670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tângulo 8"/>
          <p:cNvSpPr/>
          <p:nvPr/>
        </p:nvSpPr>
        <p:spPr>
          <a:xfrm>
            <a:off x="858980" y="2870462"/>
            <a:ext cx="494607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s-ES" sz="3200" i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"Ampliar la cobertura y atender a los productores rurales de diferentes formas requiere conectividad y TIC"</a:t>
            </a:r>
            <a:endParaRPr lang="pt-BR" sz="2000" i="1" dirty="0">
              <a:solidFill>
                <a:schemeClr val="accent6">
                  <a:lumMod val="50000"/>
                </a:schemeClr>
              </a:solidFill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271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981098005"/>
              </p:ext>
            </p:extLst>
          </p:nvPr>
        </p:nvGraphicFramePr>
        <p:xfrm>
          <a:off x="5087712" y="870927"/>
          <a:ext cx="7581087" cy="5670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Agrupar 9"/>
          <p:cNvGrpSpPr/>
          <p:nvPr/>
        </p:nvGrpSpPr>
        <p:grpSpPr>
          <a:xfrm>
            <a:off x="236327" y="808433"/>
            <a:ext cx="4958327" cy="947700"/>
            <a:chOff x="0" y="15109"/>
            <a:chExt cx="4958327" cy="947700"/>
          </a:xfrm>
          <a:solidFill>
            <a:schemeClr val="accent6">
              <a:lumMod val="50000"/>
            </a:schemeClr>
          </a:solidFill>
        </p:grpSpPr>
        <p:sp>
          <p:nvSpPr>
            <p:cNvPr id="11" name="Retângulo Arredondado 10"/>
            <p:cNvSpPr/>
            <p:nvPr/>
          </p:nvSpPr>
          <p:spPr>
            <a:xfrm>
              <a:off x="0" y="15109"/>
              <a:ext cx="4958327" cy="947700"/>
            </a:xfrm>
            <a:prstGeom prst="roundRect">
              <a:avLst/>
            </a:prstGeom>
            <a:grpFill/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CaixaDeTexto 11"/>
            <p:cNvSpPr txBox="1"/>
            <p:nvPr/>
          </p:nvSpPr>
          <p:spPr>
            <a:xfrm>
              <a:off x="46263" y="61372"/>
              <a:ext cx="4865801" cy="8551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kern="1200" dirty="0"/>
                <a:t>Servicio impulsado por la demanda </a:t>
              </a:r>
              <a:endParaRPr lang="pt-BR" sz="2400" kern="1200" dirty="0"/>
            </a:p>
          </p:txBody>
        </p:sp>
      </p:grpSp>
      <p:grpSp>
        <p:nvGrpSpPr>
          <p:cNvPr id="13" name="Agrupar 12"/>
          <p:cNvGrpSpPr/>
          <p:nvPr/>
        </p:nvGrpSpPr>
        <p:grpSpPr>
          <a:xfrm>
            <a:off x="236327" y="2044815"/>
            <a:ext cx="4958327" cy="947700"/>
            <a:chOff x="0" y="1049209"/>
            <a:chExt cx="4958327" cy="947700"/>
          </a:xfrm>
          <a:solidFill>
            <a:schemeClr val="accent6">
              <a:lumMod val="75000"/>
            </a:schemeClr>
          </a:solidFill>
        </p:grpSpPr>
        <p:sp>
          <p:nvSpPr>
            <p:cNvPr id="14" name="Retângulo Arredondado 13"/>
            <p:cNvSpPr/>
            <p:nvPr/>
          </p:nvSpPr>
          <p:spPr>
            <a:xfrm>
              <a:off x="0" y="1049209"/>
              <a:ext cx="4958327" cy="947700"/>
            </a:xfrm>
            <a:prstGeom prst="roundRect">
              <a:avLst/>
            </a:prstGeom>
            <a:grpFill/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CaixaDeTexto 14"/>
            <p:cNvSpPr txBox="1"/>
            <p:nvPr/>
          </p:nvSpPr>
          <p:spPr>
            <a:xfrm>
              <a:off x="46263" y="1095472"/>
              <a:ext cx="4865801" cy="8551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kern="1200" dirty="0"/>
                <a:t>Rapidez e innovación en la comunicación </a:t>
              </a:r>
              <a:endParaRPr lang="pt-BR" sz="2400" kern="1200" dirty="0"/>
            </a:p>
          </p:txBody>
        </p:sp>
      </p:grpSp>
      <p:grpSp>
        <p:nvGrpSpPr>
          <p:cNvPr id="16" name="Agrupar 15"/>
          <p:cNvGrpSpPr/>
          <p:nvPr/>
        </p:nvGrpSpPr>
        <p:grpSpPr>
          <a:xfrm>
            <a:off x="282590" y="3281197"/>
            <a:ext cx="4958327" cy="947700"/>
            <a:chOff x="0" y="2083309"/>
            <a:chExt cx="4958327" cy="947700"/>
          </a:xfrm>
          <a:solidFill>
            <a:srgbClr val="00B050"/>
          </a:solidFill>
        </p:grpSpPr>
        <p:sp>
          <p:nvSpPr>
            <p:cNvPr id="17" name="Retângulo Arredondado 16"/>
            <p:cNvSpPr/>
            <p:nvPr/>
          </p:nvSpPr>
          <p:spPr>
            <a:xfrm>
              <a:off x="0" y="2083309"/>
              <a:ext cx="4958327" cy="947700"/>
            </a:xfrm>
            <a:prstGeom prst="roundRect">
              <a:avLst/>
            </a:prstGeom>
            <a:grpFill/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CaixaDeTexto 17"/>
            <p:cNvSpPr txBox="1"/>
            <p:nvPr/>
          </p:nvSpPr>
          <p:spPr>
            <a:xfrm>
              <a:off x="46263" y="2129572"/>
              <a:ext cx="4865801" cy="8551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kern="1200" dirty="0"/>
                <a:t>Recolección de datos y seguimiento de resultados </a:t>
              </a:r>
              <a:endParaRPr lang="pt-BR" sz="2400" kern="1200" dirty="0"/>
            </a:p>
          </p:txBody>
        </p:sp>
      </p:grpSp>
      <p:grpSp>
        <p:nvGrpSpPr>
          <p:cNvPr id="19" name="Agrupar 18"/>
          <p:cNvGrpSpPr/>
          <p:nvPr/>
        </p:nvGrpSpPr>
        <p:grpSpPr>
          <a:xfrm>
            <a:off x="328853" y="4509164"/>
            <a:ext cx="4958327" cy="947700"/>
            <a:chOff x="0" y="3117409"/>
            <a:chExt cx="4958327" cy="947700"/>
          </a:xfrm>
          <a:solidFill>
            <a:srgbClr val="439F46"/>
          </a:solidFill>
        </p:grpSpPr>
        <p:sp>
          <p:nvSpPr>
            <p:cNvPr id="20" name="Retângulo Arredondado 19"/>
            <p:cNvSpPr/>
            <p:nvPr/>
          </p:nvSpPr>
          <p:spPr>
            <a:xfrm>
              <a:off x="0" y="3117409"/>
              <a:ext cx="4958327" cy="947700"/>
            </a:xfrm>
            <a:prstGeom prst="roundRect">
              <a:avLst/>
            </a:prstGeom>
            <a:grpFill/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CaixaDeTexto 20"/>
            <p:cNvSpPr txBox="1"/>
            <p:nvPr/>
          </p:nvSpPr>
          <p:spPr>
            <a:xfrm>
              <a:off x="46263" y="3163672"/>
              <a:ext cx="4865801" cy="8551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kern="1200" dirty="0"/>
                <a:t>Formación de redes colaborativas de distinta índole </a:t>
              </a:r>
              <a:endParaRPr lang="pt-BR" sz="2400" kern="1200" dirty="0"/>
            </a:p>
          </p:txBody>
        </p:sp>
      </p:grpSp>
      <p:grpSp>
        <p:nvGrpSpPr>
          <p:cNvPr id="22" name="Agrupar 21"/>
          <p:cNvGrpSpPr/>
          <p:nvPr/>
        </p:nvGrpSpPr>
        <p:grpSpPr>
          <a:xfrm>
            <a:off x="328852" y="5734037"/>
            <a:ext cx="4958327" cy="947700"/>
            <a:chOff x="0" y="4151510"/>
            <a:chExt cx="4958327" cy="947700"/>
          </a:xfrm>
          <a:solidFill>
            <a:schemeClr val="accent6"/>
          </a:solidFill>
        </p:grpSpPr>
        <p:sp>
          <p:nvSpPr>
            <p:cNvPr id="23" name="Retângulo Arredondado 22"/>
            <p:cNvSpPr/>
            <p:nvPr/>
          </p:nvSpPr>
          <p:spPr>
            <a:xfrm>
              <a:off x="0" y="4151510"/>
              <a:ext cx="4958327" cy="947700"/>
            </a:xfrm>
            <a:prstGeom prst="roundRect">
              <a:avLst/>
            </a:prstGeom>
            <a:grpFill/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CaixaDeTexto 23"/>
            <p:cNvSpPr txBox="1"/>
            <p:nvPr/>
          </p:nvSpPr>
          <p:spPr>
            <a:xfrm>
              <a:off x="46263" y="4197773"/>
              <a:ext cx="4865801" cy="8551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kern="1200" dirty="0"/>
                <a:t>Empoderamiento de las comunidades</a:t>
              </a:r>
              <a:endParaRPr lang="pt-BR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12743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736183908"/>
              </p:ext>
            </p:extLst>
          </p:nvPr>
        </p:nvGraphicFramePr>
        <p:xfrm>
          <a:off x="5087712" y="870927"/>
          <a:ext cx="7581087" cy="5670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Agrupar 10"/>
          <p:cNvGrpSpPr/>
          <p:nvPr/>
        </p:nvGrpSpPr>
        <p:grpSpPr>
          <a:xfrm>
            <a:off x="1955417" y="1078357"/>
            <a:ext cx="2596742" cy="2476896"/>
            <a:chOff x="1887083" y="-92557"/>
            <a:chExt cx="2596742" cy="2476896"/>
          </a:xfrm>
          <a:scene3d>
            <a:camera prst="orthographicFront"/>
            <a:lightRig rig="chilly" dir="t"/>
          </a:scene3d>
        </p:grpSpPr>
        <p:sp>
          <p:nvSpPr>
            <p:cNvPr id="12" name="Elipse 11"/>
            <p:cNvSpPr/>
            <p:nvPr/>
          </p:nvSpPr>
          <p:spPr>
            <a:xfrm>
              <a:off x="1887083" y="-92557"/>
              <a:ext cx="2596742" cy="2476896"/>
            </a:xfrm>
            <a:prstGeom prst="ellipse">
              <a:avLst/>
            </a:prstGeom>
            <a:solidFill>
              <a:srgbClr val="32D632"/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Elipse 4"/>
            <p:cNvSpPr txBox="1"/>
            <p:nvPr/>
          </p:nvSpPr>
          <p:spPr>
            <a:xfrm>
              <a:off x="2267367" y="270176"/>
              <a:ext cx="1836174" cy="175143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b="1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Instrumentos de inclusión social </a:t>
              </a:r>
              <a:endParaRPr lang="pt-BR" sz="2400" b="1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</p:grpSp>
      <p:grpSp>
        <p:nvGrpSpPr>
          <p:cNvPr id="14" name="Agrupar 13"/>
          <p:cNvGrpSpPr/>
          <p:nvPr/>
        </p:nvGrpSpPr>
        <p:grpSpPr>
          <a:xfrm>
            <a:off x="3644210" y="4206400"/>
            <a:ext cx="2542875" cy="2469009"/>
            <a:chOff x="3677534" y="2965888"/>
            <a:chExt cx="2542875" cy="2469009"/>
          </a:xfrm>
          <a:scene3d>
            <a:camera prst="orthographicFront"/>
            <a:lightRig rig="chilly" dir="t"/>
          </a:scene3d>
        </p:grpSpPr>
        <p:sp>
          <p:nvSpPr>
            <p:cNvPr id="15" name="Elipse 14"/>
            <p:cNvSpPr/>
            <p:nvPr/>
          </p:nvSpPr>
          <p:spPr>
            <a:xfrm>
              <a:off x="3677534" y="2965888"/>
              <a:ext cx="2542875" cy="2469009"/>
            </a:xfrm>
            <a:prstGeom prst="ellipse">
              <a:avLst/>
            </a:prstGeom>
            <a:solidFill>
              <a:srgbClr val="00B050"/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shade val="50000"/>
                <a:hueOff val="245616"/>
                <a:satOff val="-10737"/>
                <a:lumOff val="2930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Elipse 4"/>
            <p:cNvSpPr txBox="1"/>
            <p:nvPr/>
          </p:nvSpPr>
          <p:spPr>
            <a:xfrm>
              <a:off x="4049929" y="3327466"/>
              <a:ext cx="1798085" cy="174585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b="1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Mayor igualdad en el campo</a:t>
              </a:r>
              <a:endParaRPr lang="pt-BR" sz="2400" b="1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155452" y="3917986"/>
            <a:ext cx="2483092" cy="2590874"/>
            <a:chOff x="180389" y="2904955"/>
            <a:chExt cx="2483092" cy="2590874"/>
          </a:xfrm>
          <a:scene3d>
            <a:camera prst="orthographicFront"/>
            <a:lightRig rig="chilly" dir="t"/>
          </a:scene3d>
        </p:grpSpPr>
        <p:sp>
          <p:nvSpPr>
            <p:cNvPr id="18" name="Elipse 17"/>
            <p:cNvSpPr/>
            <p:nvPr/>
          </p:nvSpPr>
          <p:spPr>
            <a:xfrm>
              <a:off x="180389" y="2904955"/>
              <a:ext cx="2483092" cy="2590874"/>
            </a:xfrm>
            <a:prstGeom prst="ellipse">
              <a:avLst/>
            </a:prstGeom>
            <a:solidFill>
              <a:srgbClr val="439F46"/>
            </a:solidFill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shade val="50000"/>
                <a:hueOff val="245616"/>
                <a:satOff val="-10737"/>
                <a:lumOff val="2930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Elipse 4"/>
            <p:cNvSpPr txBox="1"/>
            <p:nvPr/>
          </p:nvSpPr>
          <p:spPr>
            <a:xfrm>
              <a:off x="544029" y="3284380"/>
              <a:ext cx="1755812" cy="183202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b="1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Ganando autonomía.</a:t>
              </a:r>
              <a:endParaRPr lang="pt-BR" sz="2400" b="1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81" y="2976817"/>
            <a:ext cx="2567038" cy="2592709"/>
          </a:xfrm>
          <a:prstGeom prst="ellipse">
            <a:avLst/>
          </a:prstGeom>
          <a:ln>
            <a:solidFill>
              <a:srgbClr val="001633"/>
            </a:solidFill>
          </a:ln>
        </p:spPr>
      </p:pic>
    </p:spTree>
    <p:extLst>
      <p:ext uri="{BB962C8B-B14F-4D97-AF65-F5344CB8AC3E}">
        <p14:creationId xmlns:p14="http://schemas.microsoft.com/office/powerpoint/2010/main" val="676276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1731594" y="434196"/>
            <a:ext cx="3472883" cy="3287839"/>
          </a:xfrm>
          <a:prstGeom prst="ellipse">
            <a:avLst/>
          </a:prstGeom>
          <a:solidFill>
            <a:srgbClr val="439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437865682"/>
              </p:ext>
            </p:extLst>
          </p:nvPr>
        </p:nvGraphicFramePr>
        <p:xfrm>
          <a:off x="5087712" y="870927"/>
          <a:ext cx="7581087" cy="5670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tângulo 1"/>
          <p:cNvSpPr/>
          <p:nvPr/>
        </p:nvSpPr>
        <p:spPr>
          <a:xfrm>
            <a:off x="2664204" y="1510569"/>
            <a:ext cx="2540273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/>
              <a:t>. </a:t>
            </a:r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2102403" y="784451"/>
            <a:ext cx="29113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Oferta y demanda de conectividad rural: </a:t>
            </a:r>
          </a:p>
          <a:p>
            <a:pPr algn="ctr"/>
            <a:endParaRPr lang="es-ES" sz="2400" b="1" dirty="0">
              <a:solidFill>
                <a:schemeClr val="bg1"/>
              </a:solidFill>
            </a:endParaRPr>
          </a:p>
          <a:p>
            <a:pPr algn="ctr"/>
            <a:r>
              <a:rPr lang="es-ES" sz="2400" b="1" dirty="0">
                <a:solidFill>
                  <a:schemeClr val="bg1"/>
                </a:solidFill>
              </a:rPr>
              <a:t>Diferentes perfiles de agricultores tienen diferentes demandas</a:t>
            </a:r>
            <a:endParaRPr lang="pt-BR" sz="2400" dirty="0"/>
          </a:p>
        </p:txBody>
      </p:sp>
      <p:sp>
        <p:nvSpPr>
          <p:cNvPr id="16" name="Elipse 15"/>
          <p:cNvSpPr/>
          <p:nvPr/>
        </p:nvSpPr>
        <p:spPr>
          <a:xfrm>
            <a:off x="54860" y="2747805"/>
            <a:ext cx="2865981" cy="28942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243907" y="3290366"/>
            <a:ext cx="25170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El método de oferta no es flexible, pero la demanda no lo es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2683358" y="3141571"/>
            <a:ext cx="1776197" cy="181526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780" y="3223366"/>
            <a:ext cx="1384983" cy="1384983"/>
          </a:xfrm>
          <a:prstGeom prst="rect">
            <a:avLst/>
          </a:prstGeom>
        </p:spPr>
      </p:pic>
      <p:sp>
        <p:nvSpPr>
          <p:cNvPr id="23" name="Elipse 22"/>
          <p:cNvSpPr/>
          <p:nvPr/>
        </p:nvSpPr>
        <p:spPr>
          <a:xfrm>
            <a:off x="2250079" y="4667813"/>
            <a:ext cx="1776197" cy="181526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51" y="4895736"/>
            <a:ext cx="1242954" cy="1242954"/>
          </a:xfrm>
          <a:prstGeom prst="rect">
            <a:avLst/>
          </a:prstGeom>
        </p:spPr>
      </p:pic>
      <p:sp>
        <p:nvSpPr>
          <p:cNvPr id="24" name="Elipse 23"/>
          <p:cNvSpPr/>
          <p:nvPr/>
        </p:nvSpPr>
        <p:spPr>
          <a:xfrm>
            <a:off x="-35101" y="1085152"/>
            <a:ext cx="2210473" cy="221767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7" y="1247277"/>
            <a:ext cx="1969121" cy="1969121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761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958345466"/>
              </p:ext>
            </p:extLst>
          </p:nvPr>
        </p:nvGraphicFramePr>
        <p:xfrm>
          <a:off x="5087712" y="870927"/>
          <a:ext cx="7581087" cy="5670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Elipse 10"/>
          <p:cNvSpPr/>
          <p:nvPr/>
        </p:nvSpPr>
        <p:spPr>
          <a:xfrm>
            <a:off x="958119" y="4221958"/>
            <a:ext cx="1828384" cy="1877953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Elipse 11"/>
          <p:cNvSpPr/>
          <p:nvPr/>
        </p:nvSpPr>
        <p:spPr>
          <a:xfrm>
            <a:off x="3747292" y="1815503"/>
            <a:ext cx="1912091" cy="1941247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oogle Shape;6046;p52"/>
          <p:cNvGrpSpPr/>
          <p:nvPr/>
        </p:nvGrpSpPr>
        <p:grpSpPr>
          <a:xfrm>
            <a:off x="4848760" y="3265411"/>
            <a:ext cx="910321" cy="991793"/>
            <a:chOff x="3907325" y="2620775"/>
            <a:chExt cx="395250" cy="481825"/>
          </a:xfrm>
          <a:solidFill>
            <a:srgbClr val="FFC000"/>
          </a:solidFill>
        </p:grpSpPr>
        <p:sp>
          <p:nvSpPr>
            <p:cNvPr id="14" name="Google Shape;6047;p52"/>
            <p:cNvSpPr/>
            <p:nvPr/>
          </p:nvSpPr>
          <p:spPr>
            <a:xfrm>
              <a:off x="3907325" y="3016975"/>
              <a:ext cx="74550" cy="56475"/>
            </a:xfrm>
            <a:custGeom>
              <a:avLst/>
              <a:gdLst/>
              <a:ahLst/>
              <a:cxnLst/>
              <a:rect l="l" t="t" r="r" b="b"/>
              <a:pathLst>
                <a:path w="2982" h="2259" extrusionOk="0">
                  <a:moveTo>
                    <a:pt x="1" y="0"/>
                  </a:moveTo>
                  <a:lnTo>
                    <a:pt x="1" y="563"/>
                  </a:lnTo>
                  <a:cubicBezTo>
                    <a:pt x="1" y="1500"/>
                    <a:pt x="756" y="2256"/>
                    <a:pt x="1693" y="2259"/>
                  </a:cubicBezTo>
                  <a:lnTo>
                    <a:pt x="2982" y="2259"/>
                  </a:lnTo>
                  <a:cubicBezTo>
                    <a:pt x="2711" y="1527"/>
                    <a:pt x="2515" y="768"/>
                    <a:pt x="24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048;p52"/>
            <p:cNvSpPr/>
            <p:nvPr/>
          </p:nvSpPr>
          <p:spPr>
            <a:xfrm>
              <a:off x="3907325" y="2705450"/>
              <a:ext cx="282325" cy="283325"/>
            </a:xfrm>
            <a:custGeom>
              <a:avLst/>
              <a:gdLst/>
              <a:ahLst/>
              <a:cxnLst/>
              <a:rect l="l" t="t" r="r" b="b"/>
              <a:pathLst>
                <a:path w="11293" h="11333" extrusionOk="0">
                  <a:moveTo>
                    <a:pt x="1" y="1"/>
                  </a:moveTo>
                  <a:lnTo>
                    <a:pt x="1" y="11332"/>
                  </a:lnTo>
                  <a:lnTo>
                    <a:pt x="2283" y="11332"/>
                  </a:lnTo>
                  <a:cubicBezTo>
                    <a:pt x="2274" y="11142"/>
                    <a:pt x="2259" y="10956"/>
                    <a:pt x="2259" y="10766"/>
                  </a:cubicBezTo>
                  <a:lnTo>
                    <a:pt x="2259" y="9637"/>
                  </a:lnTo>
                  <a:cubicBezTo>
                    <a:pt x="2259" y="8396"/>
                    <a:pt x="2834" y="7249"/>
                    <a:pt x="3834" y="6490"/>
                  </a:cubicBezTo>
                  <a:lnTo>
                    <a:pt x="4517" y="5975"/>
                  </a:lnTo>
                  <a:lnTo>
                    <a:pt x="4517" y="3145"/>
                  </a:lnTo>
                  <a:cubicBezTo>
                    <a:pt x="4517" y="2051"/>
                    <a:pt x="5400" y="1169"/>
                    <a:pt x="6493" y="1169"/>
                  </a:cubicBezTo>
                  <a:cubicBezTo>
                    <a:pt x="7583" y="1169"/>
                    <a:pt x="8468" y="2051"/>
                    <a:pt x="8468" y="3145"/>
                  </a:cubicBezTo>
                  <a:lnTo>
                    <a:pt x="8468" y="3617"/>
                  </a:lnTo>
                  <a:cubicBezTo>
                    <a:pt x="8743" y="3487"/>
                    <a:pt x="9031" y="3426"/>
                    <a:pt x="9314" y="3426"/>
                  </a:cubicBezTo>
                  <a:cubicBezTo>
                    <a:pt x="10141" y="3426"/>
                    <a:pt x="10923" y="3949"/>
                    <a:pt x="11196" y="4795"/>
                  </a:cubicBezTo>
                  <a:cubicBezTo>
                    <a:pt x="11226" y="4780"/>
                    <a:pt x="11260" y="4771"/>
                    <a:pt x="11293" y="4759"/>
                  </a:cubicBezTo>
                  <a:lnTo>
                    <a:pt x="112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049;p52"/>
            <p:cNvSpPr/>
            <p:nvPr/>
          </p:nvSpPr>
          <p:spPr>
            <a:xfrm>
              <a:off x="3907325" y="2620775"/>
              <a:ext cx="282325" cy="56475"/>
            </a:xfrm>
            <a:custGeom>
              <a:avLst/>
              <a:gdLst/>
              <a:ahLst/>
              <a:cxnLst/>
              <a:rect l="l" t="t" r="r" b="b"/>
              <a:pathLst>
                <a:path w="11293" h="2259" extrusionOk="0">
                  <a:moveTo>
                    <a:pt x="1693" y="0"/>
                  </a:moveTo>
                  <a:cubicBezTo>
                    <a:pt x="756" y="0"/>
                    <a:pt x="1" y="759"/>
                    <a:pt x="1" y="1695"/>
                  </a:cubicBezTo>
                  <a:lnTo>
                    <a:pt x="1" y="2259"/>
                  </a:lnTo>
                  <a:lnTo>
                    <a:pt x="11293" y="2259"/>
                  </a:lnTo>
                  <a:lnTo>
                    <a:pt x="11293" y="1695"/>
                  </a:lnTo>
                  <a:cubicBezTo>
                    <a:pt x="11290" y="759"/>
                    <a:pt x="10534" y="0"/>
                    <a:pt x="9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050;p52"/>
            <p:cNvSpPr/>
            <p:nvPr/>
          </p:nvSpPr>
          <p:spPr>
            <a:xfrm>
              <a:off x="3992025" y="2762900"/>
              <a:ext cx="310550" cy="339700"/>
            </a:xfrm>
            <a:custGeom>
              <a:avLst/>
              <a:gdLst/>
              <a:ahLst/>
              <a:cxnLst/>
              <a:rect l="l" t="t" r="r" b="b"/>
              <a:pathLst>
                <a:path w="12422" h="13588" extrusionOk="0">
                  <a:moveTo>
                    <a:pt x="3105" y="0"/>
                  </a:moveTo>
                  <a:cubicBezTo>
                    <a:pt x="2635" y="0"/>
                    <a:pt x="2259" y="377"/>
                    <a:pt x="2259" y="847"/>
                  </a:cubicBezTo>
                  <a:lnTo>
                    <a:pt x="2259" y="8468"/>
                  </a:lnTo>
                  <a:cubicBezTo>
                    <a:pt x="2259" y="8781"/>
                    <a:pt x="2006" y="9031"/>
                    <a:pt x="1693" y="9031"/>
                  </a:cubicBezTo>
                  <a:cubicBezTo>
                    <a:pt x="1379" y="9031"/>
                    <a:pt x="1129" y="8781"/>
                    <a:pt x="1129" y="8468"/>
                  </a:cubicBezTo>
                  <a:lnTo>
                    <a:pt x="1129" y="5095"/>
                  </a:lnTo>
                  <a:cubicBezTo>
                    <a:pt x="419" y="5622"/>
                    <a:pt x="0" y="6453"/>
                    <a:pt x="0" y="7339"/>
                  </a:cubicBezTo>
                  <a:lnTo>
                    <a:pt x="0" y="8468"/>
                  </a:lnTo>
                  <a:cubicBezTo>
                    <a:pt x="0" y="10052"/>
                    <a:pt x="368" y="11615"/>
                    <a:pt x="1069" y="13036"/>
                  </a:cubicBezTo>
                  <a:cubicBezTo>
                    <a:pt x="1223" y="13346"/>
                    <a:pt x="1322" y="13587"/>
                    <a:pt x="1693" y="13587"/>
                  </a:cubicBezTo>
                  <a:lnTo>
                    <a:pt x="10726" y="13587"/>
                  </a:lnTo>
                  <a:cubicBezTo>
                    <a:pt x="11097" y="13587"/>
                    <a:pt x="11196" y="13346"/>
                    <a:pt x="11350" y="13036"/>
                  </a:cubicBezTo>
                  <a:cubicBezTo>
                    <a:pt x="12051" y="11615"/>
                    <a:pt x="12419" y="10052"/>
                    <a:pt x="12422" y="8468"/>
                  </a:cubicBezTo>
                  <a:lnTo>
                    <a:pt x="12422" y="5363"/>
                  </a:lnTo>
                  <a:cubicBezTo>
                    <a:pt x="12422" y="4894"/>
                    <a:pt x="12042" y="4517"/>
                    <a:pt x="11572" y="4517"/>
                  </a:cubicBezTo>
                  <a:cubicBezTo>
                    <a:pt x="11106" y="4517"/>
                    <a:pt x="10726" y="4894"/>
                    <a:pt x="10726" y="5363"/>
                  </a:cubicBezTo>
                  <a:lnTo>
                    <a:pt x="10726" y="7339"/>
                  </a:lnTo>
                  <a:cubicBezTo>
                    <a:pt x="10726" y="7652"/>
                    <a:pt x="10473" y="7902"/>
                    <a:pt x="10163" y="7902"/>
                  </a:cubicBezTo>
                  <a:cubicBezTo>
                    <a:pt x="9850" y="7902"/>
                    <a:pt x="9597" y="7652"/>
                    <a:pt x="9597" y="7339"/>
                  </a:cubicBezTo>
                  <a:lnTo>
                    <a:pt x="9597" y="6297"/>
                  </a:lnTo>
                  <a:lnTo>
                    <a:pt x="9597" y="4234"/>
                  </a:lnTo>
                  <a:cubicBezTo>
                    <a:pt x="9597" y="3764"/>
                    <a:pt x="9218" y="3388"/>
                    <a:pt x="8751" y="3388"/>
                  </a:cubicBezTo>
                  <a:cubicBezTo>
                    <a:pt x="8281" y="3388"/>
                    <a:pt x="7905" y="3764"/>
                    <a:pt x="7905" y="4234"/>
                  </a:cubicBezTo>
                  <a:lnTo>
                    <a:pt x="7905" y="6210"/>
                  </a:lnTo>
                  <a:cubicBezTo>
                    <a:pt x="7905" y="6523"/>
                    <a:pt x="7652" y="6773"/>
                    <a:pt x="7339" y="6773"/>
                  </a:cubicBezTo>
                  <a:cubicBezTo>
                    <a:pt x="7025" y="6773"/>
                    <a:pt x="6776" y="6523"/>
                    <a:pt x="6776" y="6210"/>
                  </a:cubicBezTo>
                  <a:lnTo>
                    <a:pt x="6776" y="3105"/>
                  </a:lnTo>
                  <a:cubicBezTo>
                    <a:pt x="6776" y="2635"/>
                    <a:pt x="6396" y="2259"/>
                    <a:pt x="5926" y="2259"/>
                  </a:cubicBezTo>
                  <a:cubicBezTo>
                    <a:pt x="5460" y="2259"/>
                    <a:pt x="5080" y="2635"/>
                    <a:pt x="5080" y="3105"/>
                  </a:cubicBezTo>
                  <a:lnTo>
                    <a:pt x="5080" y="6210"/>
                  </a:lnTo>
                  <a:cubicBezTo>
                    <a:pt x="5080" y="6523"/>
                    <a:pt x="4827" y="6773"/>
                    <a:pt x="4517" y="6773"/>
                  </a:cubicBezTo>
                  <a:cubicBezTo>
                    <a:pt x="4204" y="6773"/>
                    <a:pt x="3951" y="6523"/>
                    <a:pt x="3951" y="6210"/>
                  </a:cubicBezTo>
                  <a:lnTo>
                    <a:pt x="3951" y="847"/>
                  </a:lnTo>
                  <a:cubicBezTo>
                    <a:pt x="3951" y="377"/>
                    <a:pt x="3572" y="0"/>
                    <a:pt x="31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1" y="5195455"/>
            <a:ext cx="1109361" cy="1109361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79369" y="1792851"/>
            <a:ext cx="2385883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chemeClr val="accent6">
                    <a:lumMod val="50000"/>
                  </a:schemeClr>
                </a:solidFill>
              </a:rPr>
              <a:t>Estudios como estos sirven para enfocar las inversiones en infraestructura</a:t>
            </a:r>
            <a:r>
              <a:rPr lang="es-ES" sz="20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pt-BR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009920" y="4644150"/>
            <a:ext cx="3386835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chemeClr val="accent6">
                    <a:lumMod val="50000"/>
                  </a:schemeClr>
                </a:solidFill>
              </a:rPr>
              <a:t>La priorización de la infraestructura no puede descuidar las inversiones en políticas de formación para la inclusión digital.</a:t>
            </a:r>
            <a:endParaRPr lang="pt-BR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9" name="Conector reto 18"/>
          <p:cNvCxnSpPr>
            <a:stCxn id="2" idx="2"/>
          </p:cNvCxnSpPr>
          <p:nvPr/>
        </p:nvCxnSpPr>
        <p:spPr>
          <a:xfrm>
            <a:off x="1872311" y="3731843"/>
            <a:ext cx="0" cy="497205"/>
          </a:xfrm>
          <a:prstGeom prst="line">
            <a:avLst/>
          </a:prstGeom>
          <a:ln>
            <a:solidFill>
              <a:srgbClr val="439F46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>
            <a:stCxn id="12" idx="4"/>
            <a:endCxn id="3" idx="0"/>
          </p:cNvCxnSpPr>
          <p:nvPr/>
        </p:nvCxnSpPr>
        <p:spPr>
          <a:xfrm>
            <a:off x="4703338" y="3756750"/>
            <a:ext cx="0" cy="887400"/>
          </a:xfrm>
          <a:prstGeom prst="line">
            <a:avLst/>
          </a:prstGeom>
          <a:ln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665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fferent, ocean floor&#10;&#10;Description automatically generated">
            <a:extLst>
              <a:ext uri="{FF2B5EF4-FFF2-40B4-BE49-F238E27FC236}">
                <a16:creationId xmlns:a16="http://schemas.microsoft.com/office/drawing/2014/main" id="{0AFA3393-CCBE-6841-A731-694E1D98BA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86074" y="-103007"/>
            <a:ext cx="12596795" cy="708569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114580" y="124692"/>
            <a:ext cx="5781871" cy="6477902"/>
          </a:xfrm>
          <a:prstGeom prst="rect">
            <a:avLst/>
          </a:prstGeom>
          <a:solidFill>
            <a:schemeClr val="accent6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57" y="354834"/>
            <a:ext cx="1087434" cy="1737201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-4836" y="1475960"/>
            <a:ext cx="5672130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pt-BR" b="1" dirty="0">
                <a:solidFill>
                  <a:schemeClr val="bg1"/>
                </a:solidFill>
                <a:cs typeface="Nirmala UI Semilight" panose="020B0402040204020203" pitchFamily="34" charset="0"/>
              </a:rPr>
              <a:t>Rodrigo Maule </a:t>
            </a:r>
            <a:r>
              <a:rPr lang="pt-BR" dirty="0">
                <a:solidFill>
                  <a:schemeClr val="bg1"/>
                </a:solidFill>
                <a:cs typeface="Nirmala UI Semilight" panose="020B0402040204020203" pitchFamily="34" charset="0"/>
              </a:rPr>
              <a:t>(Coord. Executiva)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pt-BR" b="1" dirty="0">
                <a:solidFill>
                  <a:schemeClr val="bg1"/>
                </a:solidFill>
                <a:cs typeface="Nirmala UI Semilight" panose="020B0402040204020203" pitchFamily="34" charset="0"/>
              </a:rPr>
              <a:t>Durval Dourado Neto </a:t>
            </a:r>
            <a:r>
              <a:rPr lang="pt-BR" dirty="0">
                <a:solidFill>
                  <a:schemeClr val="bg1"/>
                </a:solidFill>
                <a:cs typeface="Nirmala UI Semilight" panose="020B0402040204020203" pitchFamily="34" charset="0"/>
              </a:rPr>
              <a:t>(Coordenador Geral)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pt-BR" b="1" dirty="0">
                <a:solidFill>
                  <a:schemeClr val="bg1"/>
                </a:solidFill>
                <a:cs typeface="Nirmala UI Semilight" panose="020B0402040204020203" pitchFamily="34" charset="0"/>
              </a:rPr>
              <a:t>Sergio Paganini Martins</a:t>
            </a:r>
            <a:r>
              <a:rPr lang="pt-BR" dirty="0">
                <a:solidFill>
                  <a:schemeClr val="bg1"/>
                </a:solidFill>
                <a:cs typeface="Nirmala UI Semilight" panose="020B0402040204020203" pitchFamily="34" charset="0"/>
              </a:rPr>
              <a:t> (Coord. Políticas públicas)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pt-BR" b="1" dirty="0">
                <a:solidFill>
                  <a:schemeClr val="bg1"/>
                </a:solidFill>
                <a:cs typeface="Nirmala UI Semilight" panose="020B0402040204020203" pitchFamily="34" charset="0"/>
              </a:rPr>
              <a:t>Alberto Barretto </a:t>
            </a:r>
            <a:r>
              <a:rPr lang="pt-BR" dirty="0">
                <a:solidFill>
                  <a:schemeClr val="bg1"/>
                </a:solidFill>
                <a:cs typeface="Nirmala UI Semilight" panose="020B0402040204020203" pitchFamily="34" charset="0"/>
              </a:rPr>
              <a:t>(Coord. Geoprocessamento)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pt-BR" b="1" dirty="0">
                <a:solidFill>
                  <a:schemeClr val="bg1"/>
                </a:solidFill>
                <a:cs typeface="Nirmala UI Semilight" panose="020B0402040204020203" pitchFamily="34" charset="0"/>
              </a:rPr>
              <a:t>Simone Ranieri </a:t>
            </a:r>
            <a:r>
              <a:rPr lang="pt-BR" dirty="0">
                <a:solidFill>
                  <a:schemeClr val="bg1"/>
                </a:solidFill>
                <a:cs typeface="Nirmala UI Semilight" panose="020B0402040204020203" pitchFamily="34" charset="0"/>
              </a:rPr>
              <a:t>(Coord. Desen. Rural e Gestão de Projetos)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pt-BR" b="1" dirty="0">
                <a:solidFill>
                  <a:schemeClr val="bg1"/>
                </a:solidFill>
                <a:cs typeface="Nirmala UI Semilight" panose="020B0402040204020203" pitchFamily="34" charset="0"/>
              </a:rPr>
              <a:t>Arthur Fendrich </a:t>
            </a:r>
            <a:r>
              <a:rPr lang="pt-BR" dirty="0">
                <a:solidFill>
                  <a:schemeClr val="bg1"/>
                </a:solidFill>
                <a:cs typeface="Nirmala UI Semilight" panose="020B0402040204020203" pitchFamily="34" charset="0"/>
              </a:rPr>
              <a:t>(Estatística e geoprocessamento)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pt-BR" b="1" dirty="0">
                <a:solidFill>
                  <a:schemeClr val="bg1"/>
                </a:solidFill>
                <a:cs typeface="Nirmala UI Semilight" panose="020B0402040204020203" pitchFamily="34" charset="0"/>
              </a:rPr>
              <a:t>Marcela Araújo </a:t>
            </a:r>
            <a:r>
              <a:rPr lang="pt-BR" dirty="0">
                <a:solidFill>
                  <a:schemeClr val="bg1"/>
                </a:solidFill>
                <a:cs typeface="Nirmala UI Semilight" panose="020B0402040204020203" pitchFamily="34" charset="0"/>
              </a:rPr>
              <a:t>(Políticas Públicas e Gestão de Projetos)</a:t>
            </a:r>
          </a:p>
          <a:p>
            <a:r>
              <a:rPr lang="pt-BR" b="1" dirty="0">
                <a:solidFill>
                  <a:schemeClr val="bg1"/>
                </a:solidFill>
                <a:cs typeface="Nirmala UI Semilight" panose="020B0402040204020203" pitchFamily="34" charset="0"/>
              </a:rPr>
              <a:t>Pedro Coutinho </a:t>
            </a:r>
            <a:r>
              <a:rPr lang="pt-BR" dirty="0">
                <a:solidFill>
                  <a:schemeClr val="bg1"/>
                </a:solidFill>
                <a:cs typeface="Nirmala UI Semilight" panose="020B0402040204020203" pitchFamily="34" charset="0"/>
              </a:rPr>
              <a:t>(Geoprocessamento)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pt-BR" b="1" dirty="0">
                <a:solidFill>
                  <a:schemeClr val="bg1"/>
                </a:solidFill>
                <a:cs typeface="Nirmala UI Semilight" panose="020B0402040204020203" pitchFamily="34" charset="0"/>
              </a:rPr>
              <a:t>Adauto Brasilino Rocha Junior </a:t>
            </a:r>
            <a:r>
              <a:rPr lang="pt-BR" dirty="0">
                <a:solidFill>
                  <a:schemeClr val="bg1"/>
                </a:solidFill>
                <a:cs typeface="Nirmala UI Semilight" panose="020B0402040204020203" pitchFamily="34" charset="0"/>
              </a:rPr>
              <a:t>(Análise econômica)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pt-BR" b="1" dirty="0">
                <a:solidFill>
                  <a:schemeClr val="bg1"/>
                </a:solidFill>
                <a:cs typeface="Nirmala UI Semilight" panose="020B0402040204020203" pitchFamily="34" charset="0"/>
              </a:rPr>
              <a:t>Giovani Gianetti </a:t>
            </a:r>
            <a:r>
              <a:rPr lang="pt-BR" dirty="0">
                <a:solidFill>
                  <a:schemeClr val="bg1"/>
                </a:solidFill>
                <a:cs typeface="Nirmala UI Semilight" panose="020B0402040204020203" pitchFamily="34" charset="0"/>
              </a:rPr>
              <a:t>(Análise econômica)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pt-BR" b="1" dirty="0" err="1">
                <a:solidFill>
                  <a:schemeClr val="bg1"/>
                </a:solidFill>
                <a:cs typeface="Nirmala UI Semilight" panose="020B0402040204020203" pitchFamily="34" charset="0"/>
              </a:rPr>
              <a:t>Naila</a:t>
            </a:r>
            <a:r>
              <a:rPr lang="pt-BR" b="1" dirty="0">
                <a:solidFill>
                  <a:schemeClr val="bg1"/>
                </a:solidFill>
                <a:cs typeface="Nirmala UI Semilight" panose="020B0402040204020203" pitchFamily="34" charset="0"/>
              </a:rPr>
              <a:t> Takahashi </a:t>
            </a:r>
            <a:r>
              <a:rPr lang="pt-BR" dirty="0">
                <a:solidFill>
                  <a:schemeClr val="bg1"/>
                </a:solidFill>
                <a:cs typeface="Nirmala UI Semilight" panose="020B0402040204020203" pitchFamily="34" charset="0"/>
              </a:rPr>
              <a:t>(Políticas Públicas)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pt-BR" b="1" dirty="0">
                <a:solidFill>
                  <a:schemeClr val="bg1"/>
                </a:solidFill>
                <a:cs typeface="Nirmala UI Semilight" panose="020B0402040204020203" pitchFamily="34" charset="0"/>
              </a:rPr>
              <a:t>Ana </a:t>
            </a:r>
            <a:r>
              <a:rPr lang="pt-BR" b="1" dirty="0" err="1">
                <a:solidFill>
                  <a:schemeClr val="bg1"/>
                </a:solidFill>
                <a:cs typeface="Nirmala UI Semilight" panose="020B0402040204020203" pitchFamily="34" charset="0"/>
              </a:rPr>
              <a:t>Chamma</a:t>
            </a:r>
            <a:r>
              <a:rPr lang="pt-BR" b="1" dirty="0">
                <a:solidFill>
                  <a:schemeClr val="bg1"/>
                </a:solidFill>
                <a:cs typeface="Nirmala UI Semilight" panose="020B0402040204020203" pitchFamily="34" charset="0"/>
              </a:rPr>
              <a:t> </a:t>
            </a:r>
            <a:r>
              <a:rPr lang="pt-BR" dirty="0">
                <a:solidFill>
                  <a:schemeClr val="bg1"/>
                </a:solidFill>
                <a:cs typeface="Nirmala UI Semilight" panose="020B0402040204020203" pitchFamily="34" charset="0"/>
              </a:rPr>
              <a:t>(Geoprocessamento)</a:t>
            </a:r>
          </a:p>
          <a:p>
            <a:r>
              <a:rPr lang="pt-BR" b="1" dirty="0">
                <a:solidFill>
                  <a:schemeClr val="bg1"/>
                </a:solidFill>
                <a:cs typeface="Nirmala UI Semilight" panose="020B0402040204020203" pitchFamily="34" charset="0"/>
              </a:rPr>
              <a:t>Verônica Marques </a:t>
            </a:r>
            <a:r>
              <a:rPr lang="pt-BR" dirty="0">
                <a:solidFill>
                  <a:schemeClr val="bg1"/>
                </a:solidFill>
                <a:cs typeface="Nirmala UI Semilight" panose="020B0402040204020203" pitchFamily="34" charset="0"/>
              </a:rPr>
              <a:t>(Auxiliar de projetos)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06640" y="441087"/>
            <a:ext cx="1375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>
                <a:solidFill>
                  <a:schemeClr val="bg1"/>
                </a:solidFill>
              </a:rPr>
              <a:t>Brasil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6079526" y="124692"/>
            <a:ext cx="5781871" cy="2022763"/>
          </a:xfrm>
          <a:prstGeom prst="rect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6279057" y="514240"/>
            <a:ext cx="1045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u="sng" dirty="0">
                <a:solidFill>
                  <a:schemeClr val="bg1"/>
                </a:solidFill>
              </a:rPr>
              <a:t>Peru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250290" y="1475960"/>
            <a:ext cx="312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  <a:cs typeface="Nirmala UI Semilight" panose="020B0402040204020203" pitchFamily="34" charset="0"/>
              </a:rPr>
              <a:t>Aileen</a:t>
            </a:r>
            <a:r>
              <a:rPr lang="pt-BR" b="1" dirty="0">
                <a:solidFill>
                  <a:schemeClr val="bg1"/>
                </a:solidFill>
                <a:cs typeface="Nirmala UI Semilight" panose="020B0402040204020203" pitchFamily="34" charset="0"/>
              </a:rPr>
              <a:t> </a:t>
            </a:r>
            <a:r>
              <a:rPr lang="pt-BR" b="1" dirty="0" err="1">
                <a:solidFill>
                  <a:schemeClr val="bg1"/>
                </a:solidFill>
                <a:cs typeface="Nirmala UI Semilight" panose="020B0402040204020203" pitchFamily="34" charset="0"/>
              </a:rPr>
              <a:t>Milagros</a:t>
            </a:r>
            <a:r>
              <a:rPr lang="pt-BR" b="1" dirty="0">
                <a:solidFill>
                  <a:schemeClr val="bg1"/>
                </a:solidFill>
                <a:cs typeface="Nirmala UI Semilight" panose="020B0402040204020203" pitchFamily="34" charset="0"/>
              </a:rPr>
              <a:t> </a:t>
            </a:r>
            <a:r>
              <a:rPr lang="pt-BR" b="1" dirty="0" err="1">
                <a:solidFill>
                  <a:schemeClr val="bg1"/>
                </a:solidFill>
                <a:cs typeface="Nirmala UI Semilight" panose="020B0402040204020203" pitchFamily="34" charset="0"/>
              </a:rPr>
              <a:t>Agüero</a:t>
            </a:r>
            <a:r>
              <a:rPr lang="pt-BR" b="1" dirty="0">
                <a:solidFill>
                  <a:schemeClr val="bg1"/>
                </a:solidFill>
                <a:cs typeface="Nirmala UI Semilight" panose="020B0402040204020203" pitchFamily="34" charset="0"/>
              </a:rPr>
              <a:t> García 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069" y="693847"/>
            <a:ext cx="2164944" cy="976496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6079526" y="2368678"/>
            <a:ext cx="5781871" cy="190155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760" y="2477590"/>
            <a:ext cx="3672430" cy="1618443"/>
          </a:xfrm>
          <a:prstGeom prst="rect">
            <a:avLst/>
          </a:prstGeom>
        </p:spPr>
      </p:pic>
      <p:sp>
        <p:nvSpPr>
          <p:cNvPr id="22" name="Retângulo 21"/>
          <p:cNvSpPr/>
          <p:nvPr/>
        </p:nvSpPr>
        <p:spPr>
          <a:xfrm>
            <a:off x="6079526" y="4586255"/>
            <a:ext cx="5781871" cy="2022763"/>
          </a:xfrm>
          <a:prstGeom prst="rect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6912961" y="5141123"/>
            <a:ext cx="4031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cs typeface="Nirmala UI Semilight" panose="020B0402040204020203" pitchFamily="34" charset="0"/>
              </a:rPr>
              <a:t>Contatos: </a:t>
            </a:r>
          </a:p>
          <a:p>
            <a:pPr algn="ctr"/>
            <a:r>
              <a:rPr lang="pt-BR" b="1" dirty="0">
                <a:solidFill>
                  <a:schemeClr val="bg1"/>
                </a:solidFill>
                <a:cs typeface="Nirmala UI Semilight" panose="020B0402040204020203" pitchFamily="34" charset="0"/>
              </a:rPr>
              <a:t>https://www.gppesalq.agr.br/</a:t>
            </a:r>
          </a:p>
          <a:p>
            <a:pPr algn="ctr"/>
            <a:r>
              <a:rPr lang="pt-BR" b="1" dirty="0">
                <a:solidFill>
                  <a:schemeClr val="bg1"/>
                </a:solidFill>
                <a:cs typeface="Nirmala UI Semilight" panose="020B0402040204020203" pitchFamily="34" charset="0"/>
              </a:rPr>
              <a:t>gpp.esalq@usp.br/ d.dourado@usp.br</a:t>
            </a:r>
          </a:p>
          <a:p>
            <a:pPr algn="ctr"/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23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fferent, ocean floor&#10;&#10;Description automatically generated">
            <a:extLst>
              <a:ext uri="{FF2B5EF4-FFF2-40B4-BE49-F238E27FC236}">
                <a16:creationId xmlns:a16="http://schemas.microsoft.com/office/drawing/2014/main" id="{0AFA3393-CCBE-6841-A731-694E1D98BA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01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866555330"/>
              </p:ext>
            </p:extLst>
          </p:nvPr>
        </p:nvGraphicFramePr>
        <p:xfrm>
          <a:off x="-461884" y="1066800"/>
          <a:ext cx="7084355" cy="4544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413701562"/>
              </p:ext>
            </p:extLst>
          </p:nvPr>
        </p:nvGraphicFramePr>
        <p:xfrm>
          <a:off x="5072063" y="393349"/>
          <a:ext cx="8486775" cy="5442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Retângulo 5"/>
          <p:cNvSpPr/>
          <p:nvPr/>
        </p:nvSpPr>
        <p:spPr>
          <a:xfrm>
            <a:off x="9287743" y="4017818"/>
            <a:ext cx="23288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DEMANDA Y ACCESO</a:t>
            </a:r>
          </a:p>
          <a:p>
            <a:pPr algn="ctr"/>
            <a:r>
              <a:rPr lang="es-ES" b="1" dirty="0"/>
              <a:t>Productores rurales</a:t>
            </a:r>
          </a:p>
          <a:p>
            <a:pPr algn="ctr"/>
            <a:r>
              <a:rPr lang="es-ES" b="1" dirty="0"/>
              <a:t>diversos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6622471" y="4064235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OFERTA</a:t>
            </a:r>
          </a:p>
          <a:p>
            <a:pPr algn="ctr"/>
            <a:r>
              <a:rPr lang="pt-BR" b="1" dirty="0"/>
              <a:t>Banda ancha </a:t>
            </a:r>
            <a:r>
              <a:rPr lang="pt-BR" b="1" dirty="0" err="1"/>
              <a:t>móvil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02674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0233" y="261547"/>
            <a:ext cx="6234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Convergencia</a:t>
            </a:r>
            <a:r>
              <a:rPr lang="pt-BR" sz="3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pt-BR" sz="3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con</a:t>
            </a:r>
            <a:r>
              <a:rPr lang="pt-BR" sz="3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pt-BR" sz="3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otros</a:t>
            </a:r>
            <a:r>
              <a:rPr lang="pt-BR" sz="3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pt-BR" sz="3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esfuerzos</a:t>
            </a:r>
            <a:endParaRPr lang="pt-BR" sz="32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160233" y="919844"/>
            <a:ext cx="4936679" cy="2143880"/>
            <a:chOff x="941695" y="1242350"/>
            <a:chExt cx="3452884" cy="1429125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3"/>
            <a:srcRect l="25490" t="17490" r="47972" b="67777"/>
            <a:stretch/>
          </p:blipFill>
          <p:spPr>
            <a:xfrm>
              <a:off x="941695" y="1242350"/>
              <a:ext cx="3452884" cy="107777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3"/>
            <a:srcRect l="25490" t="76769" r="47972" b="17957"/>
            <a:stretch/>
          </p:blipFill>
          <p:spPr>
            <a:xfrm>
              <a:off x="941695" y="2285733"/>
              <a:ext cx="3452884" cy="38574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8" name="Agrupar 7"/>
          <p:cNvGrpSpPr/>
          <p:nvPr/>
        </p:nvGrpSpPr>
        <p:grpSpPr>
          <a:xfrm>
            <a:off x="187942" y="3668740"/>
            <a:ext cx="4908970" cy="2195836"/>
            <a:chOff x="4106598" y="2842340"/>
            <a:chExt cx="7847462" cy="3737362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4"/>
            <a:srcRect l="630" t="14132" r="2973" b="16464"/>
            <a:stretch/>
          </p:blipFill>
          <p:spPr>
            <a:xfrm>
              <a:off x="4106598" y="2842340"/>
              <a:ext cx="7847462" cy="3176557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tângulo 9"/>
            <p:cNvSpPr/>
            <p:nvPr/>
          </p:nvSpPr>
          <p:spPr>
            <a:xfrm>
              <a:off x="5317567" y="6138027"/>
              <a:ext cx="5673410" cy="44167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777171"/>
                  </a:solidFill>
                  <a:latin typeface="BookAntiqua-Bold"/>
                </a:rPr>
                <a:t>29 OCTOBER 2020, 10:00 a.m. (Costa Rica time)</a:t>
              </a:r>
              <a:endParaRPr lang="pt-BR" sz="1200" dirty="0"/>
            </a:p>
          </p:txBody>
        </p:sp>
      </p:grp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l="20185" t="30966" r="25509" b="50200"/>
          <a:stretch/>
        </p:blipFill>
        <p:spPr>
          <a:xfrm>
            <a:off x="5194178" y="1189363"/>
            <a:ext cx="6644914" cy="129569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/>
          <a:srcRect l="20403" t="40168" r="12187" b="1619"/>
          <a:stretch/>
        </p:blipFill>
        <p:spPr>
          <a:xfrm>
            <a:off x="5194178" y="2536644"/>
            <a:ext cx="6644914" cy="323155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7"/>
          <a:srcRect l="13511" t="33049" r="38611" b="7765"/>
          <a:stretch/>
        </p:blipFill>
        <p:spPr>
          <a:xfrm>
            <a:off x="3658629" y="3115309"/>
            <a:ext cx="4735693" cy="32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27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172521" y="423591"/>
            <a:ext cx="2184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Enfoques</a:t>
            </a:r>
          </a:p>
        </p:txBody>
      </p:sp>
      <p:grpSp>
        <p:nvGrpSpPr>
          <p:cNvPr id="15" name="Agrupar 14"/>
          <p:cNvGrpSpPr/>
          <p:nvPr/>
        </p:nvGrpSpPr>
        <p:grpSpPr>
          <a:xfrm>
            <a:off x="1002403" y="1249091"/>
            <a:ext cx="1971989" cy="1830807"/>
            <a:chOff x="6928225" y="1957520"/>
            <a:chExt cx="2309472" cy="2309472"/>
          </a:xfrm>
        </p:grpSpPr>
        <p:sp>
          <p:nvSpPr>
            <p:cNvPr id="16" name="Elipse 15"/>
            <p:cNvSpPr/>
            <p:nvPr/>
          </p:nvSpPr>
          <p:spPr>
            <a:xfrm>
              <a:off x="6936160" y="2041036"/>
              <a:ext cx="1505029" cy="1505029"/>
            </a:xfrm>
            <a:prstGeom prst="ellipse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17" name="Imagem 16" descr="File:&lt;strong&gt;Magnifying glass&lt;/strong&gt; &lt;strong&gt;icon&lt;/strong&gt;.svg - Wikipedia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8225" y="1957520"/>
              <a:ext cx="2309472" cy="2309472"/>
            </a:xfrm>
            <a:prstGeom prst="rect">
              <a:avLst/>
            </a:prstGeom>
          </p:spPr>
        </p:pic>
      </p:grpSp>
      <p:grpSp>
        <p:nvGrpSpPr>
          <p:cNvPr id="18" name="Agrupar 17"/>
          <p:cNvGrpSpPr/>
          <p:nvPr/>
        </p:nvGrpSpPr>
        <p:grpSpPr>
          <a:xfrm>
            <a:off x="2514517" y="4301177"/>
            <a:ext cx="2882446" cy="2233640"/>
            <a:chOff x="9108324" y="1696185"/>
            <a:chExt cx="2882446" cy="2233640"/>
          </a:xfrm>
        </p:grpSpPr>
        <p:sp>
          <p:nvSpPr>
            <p:cNvPr id="19" name="Elipse 18"/>
            <p:cNvSpPr/>
            <p:nvPr/>
          </p:nvSpPr>
          <p:spPr>
            <a:xfrm>
              <a:off x="9108324" y="1696185"/>
              <a:ext cx="1505029" cy="1505029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9000" b="-9000"/>
              </a:stretch>
            </a:blip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CaixaDeTexto 19"/>
            <p:cNvSpPr txBox="1"/>
            <p:nvPr/>
          </p:nvSpPr>
          <p:spPr>
            <a:xfrm>
              <a:off x="9711827" y="3283494"/>
              <a:ext cx="2278943" cy="646331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>
                  <a:solidFill>
                    <a:schemeClr val="bg1"/>
                  </a:solidFill>
                </a:rPr>
                <a:t>Datos </a:t>
              </a:r>
              <a:r>
                <a:rPr lang="es-ES_tradnl" b="1" dirty="0" err="1">
                  <a:solidFill>
                    <a:schemeClr val="bg1"/>
                  </a:solidFill>
                </a:rPr>
                <a:t>espacializados</a:t>
              </a:r>
              <a:r>
                <a:rPr lang="es-ES_tradnl" b="1" dirty="0">
                  <a:solidFill>
                    <a:schemeClr val="bg1"/>
                  </a:solidFill>
                </a:rPr>
                <a:t> y desagregados</a:t>
              </a:r>
            </a:p>
          </p:txBody>
        </p:sp>
      </p:grpSp>
      <p:sp>
        <p:nvSpPr>
          <p:cNvPr id="21" name="Elipse 20"/>
          <p:cNvSpPr/>
          <p:nvPr/>
        </p:nvSpPr>
        <p:spPr>
          <a:xfrm>
            <a:off x="6544193" y="2729953"/>
            <a:ext cx="1828384" cy="1877953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CaixaDeTexto 21"/>
          <p:cNvSpPr txBox="1"/>
          <p:nvPr/>
        </p:nvSpPr>
        <p:spPr>
          <a:xfrm>
            <a:off x="6163502" y="5240477"/>
            <a:ext cx="2591696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Identificar y remediar las brechas de infraestructura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3" name="Elipse 22"/>
          <p:cNvSpPr/>
          <p:nvPr/>
        </p:nvSpPr>
        <p:spPr>
          <a:xfrm>
            <a:off x="9382442" y="1655135"/>
            <a:ext cx="1912091" cy="1941247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CaixaDeTexto 23"/>
          <p:cNvSpPr txBox="1"/>
          <p:nvPr/>
        </p:nvSpPr>
        <p:spPr>
          <a:xfrm>
            <a:off x="9494887" y="4082450"/>
            <a:ext cx="2146210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Asistencia técnica adaptada a diferentes demandas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2906775" y="1435130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Quién</a:t>
            </a:r>
            <a:r>
              <a:rPr lang="pt-BR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198890" y="3146104"/>
            <a:ext cx="1667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Donde?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7593409" y="1566829"/>
            <a:ext cx="1789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Como?</a:t>
            </a:r>
          </a:p>
        </p:txBody>
      </p:sp>
      <p:cxnSp>
        <p:nvCxnSpPr>
          <p:cNvPr id="28" name="Conector reto 27"/>
          <p:cNvCxnSpPr>
            <a:endCxn id="30" idx="4"/>
          </p:cNvCxnSpPr>
          <p:nvPr/>
        </p:nvCxnSpPr>
        <p:spPr>
          <a:xfrm flipV="1">
            <a:off x="3848725" y="4281542"/>
            <a:ext cx="847924" cy="60363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>
            <a:endCxn id="30" idx="3"/>
          </p:cNvCxnSpPr>
          <p:nvPr/>
        </p:nvCxnSpPr>
        <p:spPr>
          <a:xfrm flipV="1">
            <a:off x="3834667" y="4015585"/>
            <a:ext cx="190713" cy="890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ipse 29"/>
          <p:cNvSpPr/>
          <p:nvPr/>
        </p:nvSpPr>
        <p:spPr>
          <a:xfrm>
            <a:off x="3747332" y="2465477"/>
            <a:ext cx="1898633" cy="1816065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00" b="-12000"/>
            </a:stretch>
          </a:blip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1" name="Google Shape;6046;p52"/>
          <p:cNvGrpSpPr/>
          <p:nvPr/>
        </p:nvGrpSpPr>
        <p:grpSpPr>
          <a:xfrm>
            <a:off x="10744400" y="3187626"/>
            <a:ext cx="642544" cy="630175"/>
            <a:chOff x="3907325" y="2620775"/>
            <a:chExt cx="395250" cy="481825"/>
          </a:xfrm>
          <a:solidFill>
            <a:srgbClr val="FFC000"/>
          </a:solidFill>
        </p:grpSpPr>
        <p:sp>
          <p:nvSpPr>
            <p:cNvPr id="32" name="Google Shape;6047;p52"/>
            <p:cNvSpPr/>
            <p:nvPr/>
          </p:nvSpPr>
          <p:spPr>
            <a:xfrm>
              <a:off x="3907325" y="3016975"/>
              <a:ext cx="74550" cy="56475"/>
            </a:xfrm>
            <a:custGeom>
              <a:avLst/>
              <a:gdLst/>
              <a:ahLst/>
              <a:cxnLst/>
              <a:rect l="l" t="t" r="r" b="b"/>
              <a:pathLst>
                <a:path w="2982" h="2259" extrusionOk="0">
                  <a:moveTo>
                    <a:pt x="1" y="0"/>
                  </a:moveTo>
                  <a:lnTo>
                    <a:pt x="1" y="563"/>
                  </a:lnTo>
                  <a:cubicBezTo>
                    <a:pt x="1" y="1500"/>
                    <a:pt x="756" y="2256"/>
                    <a:pt x="1693" y="2259"/>
                  </a:cubicBezTo>
                  <a:lnTo>
                    <a:pt x="2982" y="2259"/>
                  </a:lnTo>
                  <a:cubicBezTo>
                    <a:pt x="2711" y="1527"/>
                    <a:pt x="2515" y="768"/>
                    <a:pt x="24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048;p52"/>
            <p:cNvSpPr/>
            <p:nvPr/>
          </p:nvSpPr>
          <p:spPr>
            <a:xfrm>
              <a:off x="3907325" y="2705450"/>
              <a:ext cx="282325" cy="283325"/>
            </a:xfrm>
            <a:custGeom>
              <a:avLst/>
              <a:gdLst/>
              <a:ahLst/>
              <a:cxnLst/>
              <a:rect l="l" t="t" r="r" b="b"/>
              <a:pathLst>
                <a:path w="11293" h="11333" extrusionOk="0">
                  <a:moveTo>
                    <a:pt x="1" y="1"/>
                  </a:moveTo>
                  <a:lnTo>
                    <a:pt x="1" y="11332"/>
                  </a:lnTo>
                  <a:lnTo>
                    <a:pt x="2283" y="11332"/>
                  </a:lnTo>
                  <a:cubicBezTo>
                    <a:pt x="2274" y="11142"/>
                    <a:pt x="2259" y="10956"/>
                    <a:pt x="2259" y="10766"/>
                  </a:cubicBezTo>
                  <a:lnTo>
                    <a:pt x="2259" y="9637"/>
                  </a:lnTo>
                  <a:cubicBezTo>
                    <a:pt x="2259" y="8396"/>
                    <a:pt x="2834" y="7249"/>
                    <a:pt x="3834" y="6490"/>
                  </a:cubicBezTo>
                  <a:lnTo>
                    <a:pt x="4517" y="5975"/>
                  </a:lnTo>
                  <a:lnTo>
                    <a:pt x="4517" y="3145"/>
                  </a:lnTo>
                  <a:cubicBezTo>
                    <a:pt x="4517" y="2051"/>
                    <a:pt x="5400" y="1169"/>
                    <a:pt x="6493" y="1169"/>
                  </a:cubicBezTo>
                  <a:cubicBezTo>
                    <a:pt x="7583" y="1169"/>
                    <a:pt x="8468" y="2051"/>
                    <a:pt x="8468" y="3145"/>
                  </a:cubicBezTo>
                  <a:lnTo>
                    <a:pt x="8468" y="3617"/>
                  </a:lnTo>
                  <a:cubicBezTo>
                    <a:pt x="8743" y="3487"/>
                    <a:pt x="9031" y="3426"/>
                    <a:pt x="9314" y="3426"/>
                  </a:cubicBezTo>
                  <a:cubicBezTo>
                    <a:pt x="10141" y="3426"/>
                    <a:pt x="10923" y="3949"/>
                    <a:pt x="11196" y="4795"/>
                  </a:cubicBezTo>
                  <a:cubicBezTo>
                    <a:pt x="11226" y="4780"/>
                    <a:pt x="11260" y="4771"/>
                    <a:pt x="11293" y="4759"/>
                  </a:cubicBezTo>
                  <a:lnTo>
                    <a:pt x="112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049;p52"/>
            <p:cNvSpPr/>
            <p:nvPr/>
          </p:nvSpPr>
          <p:spPr>
            <a:xfrm>
              <a:off x="3907325" y="2620775"/>
              <a:ext cx="282325" cy="56475"/>
            </a:xfrm>
            <a:custGeom>
              <a:avLst/>
              <a:gdLst/>
              <a:ahLst/>
              <a:cxnLst/>
              <a:rect l="l" t="t" r="r" b="b"/>
              <a:pathLst>
                <a:path w="11293" h="2259" extrusionOk="0">
                  <a:moveTo>
                    <a:pt x="1693" y="0"/>
                  </a:moveTo>
                  <a:cubicBezTo>
                    <a:pt x="756" y="0"/>
                    <a:pt x="1" y="759"/>
                    <a:pt x="1" y="1695"/>
                  </a:cubicBezTo>
                  <a:lnTo>
                    <a:pt x="1" y="2259"/>
                  </a:lnTo>
                  <a:lnTo>
                    <a:pt x="11293" y="2259"/>
                  </a:lnTo>
                  <a:lnTo>
                    <a:pt x="11293" y="1695"/>
                  </a:lnTo>
                  <a:cubicBezTo>
                    <a:pt x="11290" y="759"/>
                    <a:pt x="10534" y="0"/>
                    <a:pt x="9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050;p52"/>
            <p:cNvSpPr/>
            <p:nvPr/>
          </p:nvSpPr>
          <p:spPr>
            <a:xfrm>
              <a:off x="3992025" y="2762900"/>
              <a:ext cx="310550" cy="339700"/>
            </a:xfrm>
            <a:custGeom>
              <a:avLst/>
              <a:gdLst/>
              <a:ahLst/>
              <a:cxnLst/>
              <a:rect l="l" t="t" r="r" b="b"/>
              <a:pathLst>
                <a:path w="12422" h="13588" extrusionOk="0">
                  <a:moveTo>
                    <a:pt x="3105" y="0"/>
                  </a:moveTo>
                  <a:cubicBezTo>
                    <a:pt x="2635" y="0"/>
                    <a:pt x="2259" y="377"/>
                    <a:pt x="2259" y="847"/>
                  </a:cubicBezTo>
                  <a:lnTo>
                    <a:pt x="2259" y="8468"/>
                  </a:lnTo>
                  <a:cubicBezTo>
                    <a:pt x="2259" y="8781"/>
                    <a:pt x="2006" y="9031"/>
                    <a:pt x="1693" y="9031"/>
                  </a:cubicBezTo>
                  <a:cubicBezTo>
                    <a:pt x="1379" y="9031"/>
                    <a:pt x="1129" y="8781"/>
                    <a:pt x="1129" y="8468"/>
                  </a:cubicBezTo>
                  <a:lnTo>
                    <a:pt x="1129" y="5095"/>
                  </a:lnTo>
                  <a:cubicBezTo>
                    <a:pt x="419" y="5622"/>
                    <a:pt x="0" y="6453"/>
                    <a:pt x="0" y="7339"/>
                  </a:cubicBezTo>
                  <a:lnTo>
                    <a:pt x="0" y="8468"/>
                  </a:lnTo>
                  <a:cubicBezTo>
                    <a:pt x="0" y="10052"/>
                    <a:pt x="368" y="11615"/>
                    <a:pt x="1069" y="13036"/>
                  </a:cubicBezTo>
                  <a:cubicBezTo>
                    <a:pt x="1223" y="13346"/>
                    <a:pt x="1322" y="13587"/>
                    <a:pt x="1693" y="13587"/>
                  </a:cubicBezTo>
                  <a:lnTo>
                    <a:pt x="10726" y="13587"/>
                  </a:lnTo>
                  <a:cubicBezTo>
                    <a:pt x="11097" y="13587"/>
                    <a:pt x="11196" y="13346"/>
                    <a:pt x="11350" y="13036"/>
                  </a:cubicBezTo>
                  <a:cubicBezTo>
                    <a:pt x="12051" y="11615"/>
                    <a:pt x="12419" y="10052"/>
                    <a:pt x="12422" y="8468"/>
                  </a:cubicBezTo>
                  <a:lnTo>
                    <a:pt x="12422" y="5363"/>
                  </a:lnTo>
                  <a:cubicBezTo>
                    <a:pt x="12422" y="4894"/>
                    <a:pt x="12042" y="4517"/>
                    <a:pt x="11572" y="4517"/>
                  </a:cubicBezTo>
                  <a:cubicBezTo>
                    <a:pt x="11106" y="4517"/>
                    <a:pt x="10726" y="4894"/>
                    <a:pt x="10726" y="5363"/>
                  </a:cubicBezTo>
                  <a:lnTo>
                    <a:pt x="10726" y="7339"/>
                  </a:lnTo>
                  <a:cubicBezTo>
                    <a:pt x="10726" y="7652"/>
                    <a:pt x="10473" y="7902"/>
                    <a:pt x="10163" y="7902"/>
                  </a:cubicBezTo>
                  <a:cubicBezTo>
                    <a:pt x="9850" y="7902"/>
                    <a:pt x="9597" y="7652"/>
                    <a:pt x="9597" y="7339"/>
                  </a:cubicBezTo>
                  <a:lnTo>
                    <a:pt x="9597" y="6297"/>
                  </a:lnTo>
                  <a:lnTo>
                    <a:pt x="9597" y="4234"/>
                  </a:lnTo>
                  <a:cubicBezTo>
                    <a:pt x="9597" y="3764"/>
                    <a:pt x="9218" y="3388"/>
                    <a:pt x="8751" y="3388"/>
                  </a:cubicBezTo>
                  <a:cubicBezTo>
                    <a:pt x="8281" y="3388"/>
                    <a:pt x="7905" y="3764"/>
                    <a:pt x="7905" y="4234"/>
                  </a:cubicBezTo>
                  <a:lnTo>
                    <a:pt x="7905" y="6210"/>
                  </a:lnTo>
                  <a:cubicBezTo>
                    <a:pt x="7905" y="6523"/>
                    <a:pt x="7652" y="6773"/>
                    <a:pt x="7339" y="6773"/>
                  </a:cubicBezTo>
                  <a:cubicBezTo>
                    <a:pt x="7025" y="6773"/>
                    <a:pt x="6776" y="6523"/>
                    <a:pt x="6776" y="6210"/>
                  </a:cubicBezTo>
                  <a:lnTo>
                    <a:pt x="6776" y="3105"/>
                  </a:lnTo>
                  <a:cubicBezTo>
                    <a:pt x="6776" y="2635"/>
                    <a:pt x="6396" y="2259"/>
                    <a:pt x="5926" y="2259"/>
                  </a:cubicBezTo>
                  <a:cubicBezTo>
                    <a:pt x="5460" y="2259"/>
                    <a:pt x="5080" y="2635"/>
                    <a:pt x="5080" y="3105"/>
                  </a:cubicBezTo>
                  <a:lnTo>
                    <a:pt x="5080" y="6210"/>
                  </a:lnTo>
                  <a:cubicBezTo>
                    <a:pt x="5080" y="6523"/>
                    <a:pt x="4827" y="6773"/>
                    <a:pt x="4517" y="6773"/>
                  </a:cubicBezTo>
                  <a:cubicBezTo>
                    <a:pt x="4204" y="6773"/>
                    <a:pt x="3951" y="6523"/>
                    <a:pt x="3951" y="6210"/>
                  </a:cubicBezTo>
                  <a:lnTo>
                    <a:pt x="3951" y="847"/>
                  </a:lnTo>
                  <a:cubicBezTo>
                    <a:pt x="3951" y="377"/>
                    <a:pt x="3572" y="0"/>
                    <a:pt x="31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6" name="Imagem 35"/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587" y="3824189"/>
            <a:ext cx="808513" cy="80851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7" t="12288" r="5550" b="6449"/>
          <a:stretch/>
        </p:blipFill>
        <p:spPr>
          <a:xfrm>
            <a:off x="355755" y="3937903"/>
            <a:ext cx="1818027" cy="1935814"/>
          </a:xfrm>
          <a:prstGeom prst="ellips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cxnSp>
        <p:nvCxnSpPr>
          <p:cNvPr id="38" name="Conector reto 37"/>
          <p:cNvCxnSpPr>
            <a:stCxn id="6" idx="6"/>
          </p:cNvCxnSpPr>
          <p:nvPr/>
        </p:nvCxnSpPr>
        <p:spPr>
          <a:xfrm flipV="1">
            <a:off x="2173782" y="4887485"/>
            <a:ext cx="1039133" cy="183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>
            <a:endCxn id="6" idx="7"/>
          </p:cNvCxnSpPr>
          <p:nvPr/>
        </p:nvCxnSpPr>
        <p:spPr>
          <a:xfrm flipH="1" flipV="1">
            <a:off x="1907538" y="4221396"/>
            <a:ext cx="1359494" cy="68441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40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9DA56B22-714A-46A1-A97D-A158641D2BB1}"/>
              </a:ext>
            </a:extLst>
          </p:cNvPr>
          <p:cNvGrpSpPr/>
          <p:nvPr/>
        </p:nvGrpSpPr>
        <p:grpSpPr>
          <a:xfrm>
            <a:off x="555062" y="1876108"/>
            <a:ext cx="11060700" cy="3980915"/>
            <a:chOff x="999460" y="520995"/>
            <a:chExt cx="9034784" cy="3276306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6703FBB0-F84C-404E-A990-437C2A6B5330}"/>
                </a:ext>
              </a:extLst>
            </p:cNvPr>
            <p:cNvSpPr/>
            <p:nvPr/>
          </p:nvSpPr>
          <p:spPr>
            <a:xfrm>
              <a:off x="999460" y="520995"/>
              <a:ext cx="2488020" cy="1013498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DENSIDAD</a:t>
              </a:r>
            </a:p>
          </p:txBody>
        </p:sp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C384CD02-83CE-4BF9-927F-884CB6E21539}"/>
                </a:ext>
              </a:extLst>
            </p:cNvPr>
            <p:cNvSpPr/>
            <p:nvPr/>
          </p:nvSpPr>
          <p:spPr>
            <a:xfrm>
              <a:off x="1089836" y="1732045"/>
              <a:ext cx="2307266" cy="1244009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USO DEL SUELO</a:t>
              </a:r>
            </a:p>
          </p:txBody>
        </p:sp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4E9C341D-0378-464D-984F-7E972AC5915D}"/>
                </a:ext>
              </a:extLst>
            </p:cNvPr>
            <p:cNvSpPr/>
            <p:nvPr/>
          </p:nvSpPr>
          <p:spPr>
            <a:xfrm>
              <a:off x="4580306" y="1175977"/>
              <a:ext cx="2057645" cy="1244009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DEMANDA</a:t>
              </a:r>
            </a:p>
          </p:txBody>
        </p:sp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A58A7EF7-D4D9-474F-AD72-A48767B5EF0A}"/>
                </a:ext>
              </a:extLst>
            </p:cNvPr>
            <p:cNvSpPr/>
            <p:nvPr/>
          </p:nvSpPr>
          <p:spPr>
            <a:xfrm>
              <a:off x="4595155" y="2638354"/>
              <a:ext cx="2027946" cy="1158947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OFERTA</a:t>
              </a:r>
            </a:p>
          </p:txBody>
        </p:sp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8665474B-135B-47FA-A913-57A6B6AF088B}"/>
                </a:ext>
              </a:extLst>
            </p:cNvPr>
            <p:cNvSpPr/>
            <p:nvPr/>
          </p:nvSpPr>
          <p:spPr>
            <a:xfrm>
              <a:off x="7690699" y="1693622"/>
              <a:ext cx="2343545" cy="1573618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0" name="Chave Direita 19">
            <a:extLst>
              <a:ext uri="{FF2B5EF4-FFF2-40B4-BE49-F238E27FC236}">
                <a16:creationId xmlns:a16="http://schemas.microsoft.com/office/drawing/2014/main" id="{0D60B207-DA7E-4054-A11E-75193C77C513}"/>
              </a:ext>
            </a:extLst>
          </p:cNvPr>
          <p:cNvSpPr/>
          <p:nvPr/>
        </p:nvSpPr>
        <p:spPr>
          <a:xfrm>
            <a:off x="3815586" y="2144637"/>
            <a:ext cx="555227" cy="2442741"/>
          </a:xfrm>
          <a:prstGeom prst="rightBrace">
            <a:avLst>
              <a:gd name="adj1" fmla="val 8333"/>
              <a:gd name="adj2" fmla="val 52265"/>
            </a:avLst>
          </a:prstGeom>
          <a:ln w="28575">
            <a:solidFill>
              <a:srgbClr val="E07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2F8F014-AFDD-473D-85CA-5151AA1EFA58}"/>
              </a:ext>
            </a:extLst>
          </p:cNvPr>
          <p:cNvSpPr txBox="1"/>
          <p:nvPr/>
        </p:nvSpPr>
        <p:spPr>
          <a:xfrm>
            <a:off x="1651239" y="2201541"/>
            <a:ext cx="7954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0" dirty="0">
                <a:solidFill>
                  <a:srgbClr val="E07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0AE2509-BB50-4AED-9034-5C143659E0BD}"/>
              </a:ext>
            </a:extLst>
          </p:cNvPr>
          <p:cNvSpPr txBox="1"/>
          <p:nvPr/>
        </p:nvSpPr>
        <p:spPr>
          <a:xfrm>
            <a:off x="5800653" y="3325920"/>
            <a:ext cx="7954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0" dirty="0">
                <a:solidFill>
                  <a:srgbClr val="E07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5" name="Chave Direita 14">
            <a:extLst>
              <a:ext uri="{FF2B5EF4-FFF2-40B4-BE49-F238E27FC236}">
                <a16:creationId xmlns:a16="http://schemas.microsoft.com/office/drawing/2014/main" id="{0D60B207-DA7E-4054-A11E-75193C77C513}"/>
              </a:ext>
            </a:extLst>
          </p:cNvPr>
          <p:cNvSpPr/>
          <p:nvPr/>
        </p:nvSpPr>
        <p:spPr>
          <a:xfrm>
            <a:off x="7654153" y="3035575"/>
            <a:ext cx="555227" cy="2442741"/>
          </a:xfrm>
          <a:prstGeom prst="rightBrace">
            <a:avLst>
              <a:gd name="adj1" fmla="val 8333"/>
              <a:gd name="adj2" fmla="val 52265"/>
            </a:avLst>
          </a:prstGeom>
          <a:ln w="28575">
            <a:solidFill>
              <a:srgbClr val="E07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047018" y="3954906"/>
            <a:ext cx="2568744" cy="4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pt-BR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SATISFACCIÓN</a:t>
            </a:r>
            <a:r>
              <a:rPr kumimoji="0" lang="es-ES" altLang="pt-B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0" lang="es-ES" altLang="pt-B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82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ipse 19"/>
          <p:cNvSpPr/>
          <p:nvPr/>
        </p:nvSpPr>
        <p:spPr>
          <a:xfrm>
            <a:off x="2721620" y="2563647"/>
            <a:ext cx="2849131" cy="2728345"/>
          </a:xfrm>
          <a:prstGeom prst="ellipse">
            <a:avLst/>
          </a:prstGeom>
          <a:solidFill>
            <a:srgbClr val="B4C7E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Pentágono 5"/>
          <p:cNvSpPr/>
          <p:nvPr/>
        </p:nvSpPr>
        <p:spPr>
          <a:xfrm>
            <a:off x="54867" y="5401870"/>
            <a:ext cx="5575825" cy="1406709"/>
          </a:xfrm>
          <a:prstGeom prst="homePlate">
            <a:avLst/>
          </a:prstGeom>
          <a:solidFill>
            <a:srgbClr val="32D632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187144" y="316409"/>
            <a:ext cx="7169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Metodología</a:t>
            </a:r>
            <a:r>
              <a:rPr lang="pt-BR" sz="3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- DEMANDA </a:t>
            </a:r>
          </a:p>
          <a:p>
            <a:r>
              <a:rPr lang="pt-BR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Demanda de Internet </a:t>
            </a:r>
            <a:r>
              <a:rPr lang="pt-BR" sz="24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móvil</a:t>
            </a:r>
            <a:endParaRPr lang="pt-BR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3" t="9704" r="32437" b="4840"/>
          <a:stretch/>
        </p:blipFill>
        <p:spPr>
          <a:xfrm>
            <a:off x="7286163" y="1282952"/>
            <a:ext cx="4976962" cy="5736390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6165454" y="5294707"/>
            <a:ext cx="149585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t-BR" sz="1600" b="1" dirty="0">
                <a:cs typeface="Arial" panose="020B0604020202020204" pitchFamily="34" charset="0"/>
              </a:rPr>
              <a:t>Alta agricultura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6168660" y="5998338"/>
            <a:ext cx="176356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t-BR" sz="1600" b="1" dirty="0">
                <a:cs typeface="Arial" panose="020B0604020202020204" pitchFamily="34" charset="0"/>
              </a:rPr>
              <a:t>Alta no agricultura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6167058" y="5628121"/>
            <a:ext cx="152189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t-BR" sz="1600" b="1" dirty="0">
                <a:cs typeface="Arial" panose="020B0604020202020204" pitchFamily="34" charset="0"/>
              </a:rPr>
              <a:t>Baja agricultura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6170264" y="6394781"/>
            <a:ext cx="178959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t-BR" sz="1600" b="1" dirty="0">
                <a:cs typeface="Arial" panose="020B0604020202020204" pitchFamily="34" charset="0"/>
              </a:rPr>
              <a:t>Baja no agricultura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2730FB6-2517-44AD-9B0B-CCAD387723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08" r="91570" b="3839"/>
          <a:stretch/>
        </p:blipFill>
        <p:spPr>
          <a:xfrm>
            <a:off x="5603821" y="5064255"/>
            <a:ext cx="886789" cy="1826480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331200" y="5828669"/>
            <a:ext cx="4933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5">
                    <a:lumMod val="50000"/>
                  </a:schemeClr>
                </a:solidFill>
              </a:rPr>
              <a:t>Demanda de conectividad</a:t>
            </a:r>
            <a:endParaRPr lang="pt-BR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321073" y="2013343"/>
            <a:ext cx="2700073" cy="2669507"/>
          </a:xfrm>
          <a:prstGeom prst="ellipse">
            <a:avLst/>
          </a:prstGeom>
          <a:solidFill>
            <a:srgbClr val="80D03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498374" y="2698936"/>
            <a:ext cx="2326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accent6">
                    <a:lumMod val="50000"/>
                  </a:schemeClr>
                </a:solidFill>
              </a:rPr>
              <a:t>Densidad </a:t>
            </a:r>
          </a:p>
          <a:p>
            <a:pPr algn="ctr"/>
            <a:r>
              <a:rPr lang="es-ES" sz="3200" b="1" dirty="0">
                <a:solidFill>
                  <a:schemeClr val="accent6">
                    <a:lumMod val="50000"/>
                  </a:schemeClr>
                </a:solidFill>
              </a:rPr>
              <a:t>demográfica</a:t>
            </a:r>
            <a:endParaRPr lang="pt-BR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256566" y="3363903"/>
            <a:ext cx="1776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002060"/>
                </a:solidFill>
              </a:rPr>
              <a:t>Uso del suelo</a:t>
            </a:r>
            <a:endParaRPr lang="pt-BR" sz="3200" b="1" dirty="0">
              <a:solidFill>
                <a:srgbClr val="00206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519434" y="2921529"/>
            <a:ext cx="7954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1745494" y="4204070"/>
            <a:ext cx="615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182904" y="1282952"/>
            <a:ext cx="2654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Región Nordeste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295" y="18463"/>
            <a:ext cx="4004528" cy="154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59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/>
          <p:cNvSpPr txBox="1"/>
          <p:nvPr/>
        </p:nvSpPr>
        <p:spPr>
          <a:xfrm>
            <a:off x="137362" y="277649"/>
            <a:ext cx="71695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Metodología</a:t>
            </a:r>
            <a:r>
              <a:rPr lang="pt-BR" sz="3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- DEMANDA </a:t>
            </a:r>
          </a:p>
          <a:p>
            <a:r>
              <a:rPr lang="pt-BR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Demanda de Internet </a:t>
            </a:r>
            <a:r>
              <a:rPr lang="pt-BR" sz="28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móvil</a:t>
            </a:r>
            <a:endParaRPr lang="pt-BR" sz="28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12730FB6-2517-44AD-9B0B-CCAD387723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919" r="45391" b="3839"/>
          <a:stretch/>
        </p:blipFill>
        <p:spPr>
          <a:xfrm>
            <a:off x="6440487" y="1274870"/>
            <a:ext cx="5072643" cy="553370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7078242" y="5132221"/>
            <a:ext cx="4046841" cy="1531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/>
              <a:t>Alto - No </a:t>
            </a:r>
            <a:r>
              <a:rPr lang="pt-BR" sz="1600" b="1" dirty="0" err="1"/>
              <a:t>antropizado</a:t>
            </a:r>
            <a:endParaRPr lang="pt-BR" sz="1600" b="1" dirty="0"/>
          </a:p>
          <a:p>
            <a:pPr>
              <a:lnSpc>
                <a:spcPct val="150000"/>
              </a:lnSpc>
            </a:pPr>
            <a:r>
              <a:rPr lang="pt-BR" sz="1600" b="1" dirty="0"/>
              <a:t>Alto – </a:t>
            </a:r>
            <a:r>
              <a:rPr lang="pt-BR" sz="1600" b="1" dirty="0" err="1"/>
              <a:t>Antropizado</a:t>
            </a:r>
            <a:endParaRPr lang="pt-BR" sz="1600" b="1" dirty="0"/>
          </a:p>
          <a:p>
            <a:pPr>
              <a:lnSpc>
                <a:spcPct val="150000"/>
              </a:lnSpc>
            </a:pPr>
            <a:r>
              <a:rPr lang="pt-BR" sz="1600" b="1" dirty="0"/>
              <a:t>Bajo – </a:t>
            </a:r>
            <a:r>
              <a:rPr lang="pt-BR" sz="1600" b="1" dirty="0" err="1"/>
              <a:t>Antropizado</a:t>
            </a:r>
            <a:endParaRPr lang="pt-BR" sz="1600" b="1" dirty="0"/>
          </a:p>
          <a:p>
            <a:pPr>
              <a:lnSpc>
                <a:spcPct val="150000"/>
              </a:lnSpc>
            </a:pPr>
            <a:r>
              <a:rPr lang="pt-BR" sz="1600" b="1" dirty="0"/>
              <a:t>Bajo - No </a:t>
            </a:r>
            <a:r>
              <a:rPr lang="pt-BR" sz="1600" b="1" dirty="0" err="1"/>
              <a:t>antropizado</a:t>
            </a:r>
            <a:endParaRPr lang="pt-BR" sz="1600" b="1" dirty="0"/>
          </a:p>
        </p:txBody>
      </p:sp>
      <p:sp>
        <p:nvSpPr>
          <p:cNvPr id="30" name="Elipse 29"/>
          <p:cNvSpPr/>
          <p:nvPr/>
        </p:nvSpPr>
        <p:spPr>
          <a:xfrm>
            <a:off x="2562840" y="2673523"/>
            <a:ext cx="2849131" cy="2728345"/>
          </a:xfrm>
          <a:prstGeom prst="ellipse">
            <a:avLst/>
          </a:prstGeom>
          <a:solidFill>
            <a:srgbClr val="E07A0A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Pentágono 30"/>
          <p:cNvSpPr/>
          <p:nvPr/>
        </p:nvSpPr>
        <p:spPr>
          <a:xfrm>
            <a:off x="172263" y="5401870"/>
            <a:ext cx="6062282" cy="1406709"/>
          </a:xfrm>
          <a:prstGeom prst="homePlate">
            <a:avLst/>
          </a:prstGeom>
          <a:solidFill>
            <a:srgbClr val="FFFF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/>
          <p:cNvSpPr txBox="1"/>
          <p:nvPr/>
        </p:nvSpPr>
        <p:spPr>
          <a:xfrm>
            <a:off x="524323" y="5812836"/>
            <a:ext cx="5049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Demanda de conectividad</a:t>
            </a:r>
            <a:endParaRPr lang="pt-BR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Elipse 32"/>
          <p:cNvSpPr/>
          <p:nvPr/>
        </p:nvSpPr>
        <p:spPr>
          <a:xfrm>
            <a:off x="369046" y="2058802"/>
            <a:ext cx="2700073" cy="2669507"/>
          </a:xfrm>
          <a:prstGeom prst="ellipse">
            <a:avLst/>
          </a:prstGeom>
          <a:solidFill>
            <a:srgbClr val="EF3D19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CaixaDeTexto 33"/>
          <p:cNvSpPr txBox="1"/>
          <p:nvPr/>
        </p:nvSpPr>
        <p:spPr>
          <a:xfrm>
            <a:off x="487398" y="2835193"/>
            <a:ext cx="2326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CLASES DE ANTROPIZACIÓN</a:t>
            </a:r>
            <a:endParaRPr lang="pt-BR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3083207" y="3553091"/>
            <a:ext cx="1776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 del suelo</a:t>
            </a:r>
            <a:endParaRPr lang="pt-BR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2436727" y="2954380"/>
            <a:ext cx="7954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1893541" y="4243175"/>
            <a:ext cx="643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12730FB6-2517-44AD-9B0B-CCAD387723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2" t="80565" r="29142" b="3838"/>
          <a:stretch/>
        </p:blipFill>
        <p:spPr>
          <a:xfrm>
            <a:off x="10942224" y="6095999"/>
            <a:ext cx="1143619" cy="723857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170304" y="1562501"/>
            <a:ext cx="1766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u="sng" dirty="0" err="1">
                <a:solidFill>
                  <a:srgbClr val="E07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Perú</a:t>
            </a:r>
            <a:endParaRPr lang="pt-BR" sz="3200" b="1" u="sng" dirty="0">
              <a:solidFill>
                <a:srgbClr val="E07A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295" y="18463"/>
            <a:ext cx="4004528" cy="154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32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817" y="1215533"/>
            <a:ext cx="2315067" cy="231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134" y="4081713"/>
            <a:ext cx="2293898" cy="229487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31767" y="3357733"/>
            <a:ext cx="3025200" cy="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_tradnl" sz="2400" dirty="0"/>
              <a:t>Antenas (ANATEL)</a:t>
            </a:r>
          </a:p>
          <a:p>
            <a:r>
              <a:rPr lang="es-ES_tradnl" dirty="0"/>
              <a:t>Ubicación + características</a:t>
            </a:r>
            <a:endParaRPr lang="es-ES_tradnl" sz="1600" dirty="0"/>
          </a:p>
        </p:txBody>
      </p:sp>
      <p:sp>
        <p:nvSpPr>
          <p:cNvPr id="58" name="Google Shape;58;p13"/>
          <p:cNvSpPr txBox="1"/>
          <p:nvPr/>
        </p:nvSpPr>
        <p:spPr>
          <a:xfrm>
            <a:off x="-1" y="6404000"/>
            <a:ext cx="4315327" cy="4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ES_tradnl" sz="2000"/>
              <a:t>Morfología del terreno (SRTM)</a:t>
            </a:r>
            <a:endParaRPr lang="es-ES_tradnl" sz="1400"/>
          </a:p>
        </p:txBody>
      </p:sp>
      <p:sp>
        <p:nvSpPr>
          <p:cNvPr id="59" name="Google Shape;59;p13"/>
          <p:cNvSpPr/>
          <p:nvPr/>
        </p:nvSpPr>
        <p:spPr>
          <a:xfrm>
            <a:off x="2860167" y="1203765"/>
            <a:ext cx="459200" cy="5261200"/>
          </a:xfrm>
          <a:prstGeom prst="righ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es-ES_tradnl" sz="2400"/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3700" y="1441301"/>
            <a:ext cx="3336800" cy="266385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/>
          <p:nvPr/>
        </p:nvSpPr>
        <p:spPr>
          <a:xfrm>
            <a:off x="6941635" y="1310033"/>
            <a:ext cx="459200" cy="5261200"/>
          </a:xfrm>
          <a:prstGeom prst="righ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lang="es-ES_tradnl" sz="2400"/>
          </a:p>
        </p:txBody>
      </p:sp>
      <p:sp>
        <p:nvSpPr>
          <p:cNvPr id="63" name="Google Shape;63;p13"/>
          <p:cNvSpPr txBox="1"/>
          <p:nvPr/>
        </p:nvSpPr>
        <p:spPr>
          <a:xfrm>
            <a:off x="7746567" y="6028967"/>
            <a:ext cx="4290533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ES_tradnl" sz="2400" dirty="0"/>
              <a:t>Disponibilidad de señal 3G e 4G</a:t>
            </a:r>
          </a:p>
          <a:p>
            <a:pPr algn="ctr"/>
            <a:endParaRPr lang="es-ES_tradnl" sz="16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3301100" y="4038733"/>
            <a:ext cx="386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_tradnl" sz="2400" dirty="0"/>
              <a:t>Modelo ITM/</a:t>
            </a:r>
            <a:r>
              <a:rPr lang="es-ES_tradnl" sz="2400" dirty="0" err="1"/>
              <a:t>Longley</a:t>
            </a:r>
            <a:r>
              <a:rPr lang="es-ES_tradnl" sz="2400" dirty="0"/>
              <a:t>-Rice</a:t>
            </a:r>
          </a:p>
        </p:txBody>
      </p:sp>
      <p:pic>
        <p:nvPicPr>
          <p:cNvPr id="65" name="Google Shape;65;p13"/>
          <p:cNvPicPr preferRelativeResize="0"/>
          <p:nvPr/>
        </p:nvPicPr>
        <p:blipFill rotWithShape="1">
          <a:blip r:embed="rId6">
            <a:alphaModFix/>
          </a:blip>
          <a:srcRect t="15462"/>
          <a:stretch/>
        </p:blipFill>
        <p:spPr>
          <a:xfrm>
            <a:off x="3415767" y="4846993"/>
            <a:ext cx="2089939" cy="74348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5691" y="4818532"/>
            <a:ext cx="1481608" cy="88838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52867" y="5488211"/>
            <a:ext cx="2427884" cy="88838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sp>
        <p:nvSpPr>
          <p:cNvPr id="68" name="Google Shape;68;p13"/>
          <p:cNvSpPr txBox="1"/>
          <p:nvPr/>
        </p:nvSpPr>
        <p:spPr>
          <a:xfrm>
            <a:off x="3301100" y="6413144"/>
            <a:ext cx="3862000" cy="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s-ES_tradnl" sz="1600" dirty="0"/>
              <a:t>Uso en estudios similares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86845" y="250502"/>
            <a:ext cx="7169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Metodología - OFERTA </a:t>
            </a:r>
          </a:p>
          <a:p>
            <a:r>
              <a:rPr lang="es-ES_tradnl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Oferta de Internet móvil</a:t>
            </a:r>
          </a:p>
        </p:txBody>
      </p:sp>
      <p:grpSp>
        <p:nvGrpSpPr>
          <p:cNvPr id="14" name="Agrupar 13"/>
          <p:cNvGrpSpPr/>
          <p:nvPr/>
        </p:nvGrpSpPr>
        <p:grpSpPr>
          <a:xfrm>
            <a:off x="7359107" y="1310034"/>
            <a:ext cx="4767060" cy="4718933"/>
            <a:chOff x="7359107" y="1310034"/>
            <a:chExt cx="4767060" cy="4718933"/>
          </a:xfrm>
        </p:grpSpPr>
        <p:pic>
          <p:nvPicPr>
            <p:cNvPr id="61" name="Google Shape;61;p1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407234" y="1310034"/>
              <a:ext cx="4718933" cy="47189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tângulo 12"/>
            <p:cNvSpPr/>
            <p:nvPr/>
          </p:nvSpPr>
          <p:spPr>
            <a:xfrm>
              <a:off x="7359107" y="4414933"/>
              <a:ext cx="1942191" cy="1614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2" name="Agrupar 11"/>
          <p:cNvGrpSpPr/>
          <p:nvPr/>
        </p:nvGrpSpPr>
        <p:grpSpPr>
          <a:xfrm>
            <a:off x="7546899" y="3698134"/>
            <a:ext cx="6511091" cy="2267105"/>
            <a:chOff x="7910820" y="389652"/>
            <a:chExt cx="6511091" cy="2182001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10820" y="557635"/>
              <a:ext cx="424211" cy="1944299"/>
            </a:xfrm>
            <a:prstGeom prst="rect">
              <a:avLst/>
            </a:prstGeom>
          </p:spPr>
        </p:pic>
        <p:sp>
          <p:nvSpPr>
            <p:cNvPr id="8" name="CaixaDeTexto 7"/>
            <p:cNvSpPr txBox="1"/>
            <p:nvPr/>
          </p:nvSpPr>
          <p:spPr>
            <a:xfrm>
              <a:off x="8230355" y="389652"/>
              <a:ext cx="1576585" cy="829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600" b="1" dirty="0"/>
                <a:t>Unidades </a:t>
              </a:r>
            </a:p>
            <a:p>
              <a:r>
                <a:rPr lang="es-ES_tradnl" sz="1600" b="1" dirty="0"/>
                <a:t>de la Federación</a:t>
              </a:r>
            </a:p>
            <a:p>
              <a:endParaRPr lang="es-ES_tradnl" sz="1600" b="1" dirty="0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8325911" y="1094325"/>
              <a:ext cx="6096000" cy="14773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s-ES_tradnl" b="1" dirty="0">
                  <a:solidFill>
                    <a:srgbClr val="202124"/>
                  </a:solidFill>
                </a:rPr>
                <a:t>Sin señal</a:t>
              </a:r>
            </a:p>
            <a:p>
              <a:r>
                <a:rPr lang="es-ES_tradnl" b="1" dirty="0">
                  <a:solidFill>
                    <a:srgbClr val="202124"/>
                  </a:solidFill>
                </a:rPr>
                <a:t>Malo</a:t>
              </a:r>
            </a:p>
            <a:p>
              <a:r>
                <a:rPr lang="es-ES_tradnl" b="1" dirty="0">
                  <a:solidFill>
                    <a:srgbClr val="202124"/>
                  </a:solidFill>
                </a:rPr>
                <a:t>Medio</a:t>
              </a:r>
            </a:p>
            <a:p>
              <a:r>
                <a:rPr lang="es-ES_tradnl" b="1" dirty="0">
                  <a:solidFill>
                    <a:srgbClr val="202124"/>
                  </a:solidFill>
                </a:rPr>
                <a:t>Bueno</a:t>
              </a:r>
            </a:p>
            <a:p>
              <a:r>
                <a:rPr lang="es-ES_tradnl" b="1" dirty="0"/>
                <a:t>Muy bueno</a:t>
              </a:r>
            </a:p>
          </p:txBody>
        </p:sp>
      </p:grpSp>
      <p:sp>
        <p:nvSpPr>
          <p:cNvPr id="2" name="Retângulo 1"/>
          <p:cNvSpPr/>
          <p:nvPr/>
        </p:nvSpPr>
        <p:spPr>
          <a:xfrm>
            <a:off x="0" y="0"/>
            <a:ext cx="12192000" cy="346364"/>
          </a:xfrm>
          <a:prstGeom prst="rect">
            <a:avLst/>
          </a:prstGeom>
          <a:solidFill>
            <a:srgbClr val="439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16" y="27130"/>
            <a:ext cx="3864684" cy="149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12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6841232" y="5777184"/>
            <a:ext cx="1984998" cy="10184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Agrupar 6"/>
          <p:cNvGrpSpPr/>
          <p:nvPr/>
        </p:nvGrpSpPr>
        <p:grpSpPr>
          <a:xfrm>
            <a:off x="169713" y="2363732"/>
            <a:ext cx="5133678" cy="3891029"/>
            <a:chOff x="4029205" y="1488798"/>
            <a:chExt cx="3795650" cy="2954691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205" y="2694077"/>
              <a:ext cx="1749411" cy="1749412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47" t="16937" b="37256"/>
            <a:stretch/>
          </p:blipFill>
          <p:spPr>
            <a:xfrm>
              <a:off x="6108621" y="1488798"/>
              <a:ext cx="1716234" cy="20605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11" name="Conector reto 10"/>
            <p:cNvCxnSpPr/>
            <p:nvPr/>
          </p:nvCxnSpPr>
          <p:spPr>
            <a:xfrm flipV="1">
              <a:off x="5449191" y="1857031"/>
              <a:ext cx="815119" cy="147746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>
            <a:xfrm flipV="1">
              <a:off x="5564483" y="3394511"/>
              <a:ext cx="699828" cy="15231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aixaDeTexto 14"/>
          <p:cNvSpPr txBox="1"/>
          <p:nvPr/>
        </p:nvSpPr>
        <p:spPr>
          <a:xfrm>
            <a:off x="156367" y="1559399"/>
            <a:ext cx="2654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Región Nordeste</a:t>
            </a:r>
          </a:p>
        </p:txBody>
      </p:sp>
      <p:sp>
        <p:nvSpPr>
          <p:cNvPr id="21" name="Google Shape;80;p14"/>
          <p:cNvSpPr txBox="1"/>
          <p:nvPr/>
        </p:nvSpPr>
        <p:spPr>
          <a:xfrm>
            <a:off x="6935125" y="1476248"/>
            <a:ext cx="4168607" cy="52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Calidad de señal 3G e 4G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156367" y="298170"/>
            <a:ext cx="4150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Metodología - OFERTA</a:t>
            </a:r>
          </a:p>
          <a:p>
            <a:r>
              <a:rPr lang="es-ES_tradnl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Oferta de Internet móvil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5" t="8475" r="32287"/>
          <a:stretch/>
        </p:blipFill>
        <p:spPr>
          <a:xfrm>
            <a:off x="7134291" y="2132327"/>
            <a:ext cx="4037587" cy="4918028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7227799" y="5700141"/>
            <a:ext cx="1481496" cy="1162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b="1" dirty="0"/>
              <a:t>Sin señal / baja</a:t>
            </a:r>
          </a:p>
          <a:p>
            <a:pPr>
              <a:lnSpc>
                <a:spcPct val="150000"/>
              </a:lnSpc>
            </a:pPr>
            <a:r>
              <a:rPr lang="es-ES" sz="1600" b="1" dirty="0"/>
              <a:t>Medio</a:t>
            </a:r>
          </a:p>
          <a:p>
            <a:pPr>
              <a:lnSpc>
                <a:spcPct val="150000"/>
              </a:lnSpc>
            </a:pPr>
            <a:r>
              <a:rPr lang="es-ES" sz="1600" b="1" dirty="0"/>
              <a:t>Alto / muy alto</a:t>
            </a:r>
            <a:endParaRPr lang="pt-BR" sz="16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" t="60404" r="91424" b="24647"/>
          <a:stretch/>
        </p:blipFill>
        <p:spPr>
          <a:xfrm>
            <a:off x="6707276" y="5834790"/>
            <a:ext cx="678873" cy="1025236"/>
          </a:xfrm>
          <a:prstGeom prst="rect">
            <a:avLst/>
          </a:prstGeom>
        </p:spPr>
      </p:pic>
      <p:sp>
        <p:nvSpPr>
          <p:cNvPr id="25" name="Retângulo 24"/>
          <p:cNvSpPr/>
          <p:nvPr/>
        </p:nvSpPr>
        <p:spPr>
          <a:xfrm>
            <a:off x="0" y="0"/>
            <a:ext cx="12192000" cy="346364"/>
          </a:xfrm>
          <a:prstGeom prst="rect">
            <a:avLst/>
          </a:prstGeom>
          <a:solidFill>
            <a:srgbClr val="439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57" y="27130"/>
            <a:ext cx="3864684" cy="149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11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1883</TotalTime>
  <Words>658</Words>
  <Application>Microsoft Office PowerPoint</Application>
  <PresentationFormat>Widescreen</PresentationFormat>
  <Paragraphs>180</Paragraphs>
  <Slides>19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4" baseType="lpstr">
      <vt:lpstr>Arial</vt:lpstr>
      <vt:lpstr>BookAntiqua-Bold</vt:lpstr>
      <vt:lpstr>Calibri</vt:lpstr>
      <vt:lpstr>Calibri Light</vt:lpstr>
      <vt:lpstr>Office Theme</vt:lpstr>
      <vt:lpstr>Conectividad rural e inclusión digital como estrategias para la democratización de ATER *: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Conectividade rural e inclusão digital como estratégias para a democratização da ATER*:</dc:title>
  <dc:creator>Ane Louise Gaudert</dc:creator>
  <cp:lastModifiedBy>Pedro Coutinho</cp:lastModifiedBy>
  <cp:revision>55</cp:revision>
  <dcterms:created xsi:type="dcterms:W3CDTF">2021-07-28T22:59:59Z</dcterms:created>
  <dcterms:modified xsi:type="dcterms:W3CDTF">2021-08-04T12:38:11Z</dcterms:modified>
</cp:coreProperties>
</file>