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</p:sldMasterIdLst>
  <p:sldIdLst>
    <p:sldId id="256" r:id="rId2"/>
    <p:sldId id="257" r:id="rId3"/>
    <p:sldId id="258" r:id="rId4"/>
    <p:sldId id="262" r:id="rId5"/>
    <p:sldId id="263" r:id="rId6"/>
    <p:sldId id="259" r:id="rId7"/>
    <p:sldId id="261" r:id="rId8"/>
    <p:sldId id="260" r:id="rId9"/>
    <p:sldId id="264" r:id="rId10"/>
    <p:sldId id="265" r:id="rId11"/>
    <p:sldId id="267" r:id="rId12"/>
    <p:sldId id="276" r:id="rId13"/>
    <p:sldId id="277" r:id="rId14"/>
    <p:sldId id="268" r:id="rId15"/>
    <p:sldId id="270" r:id="rId16"/>
    <p:sldId id="271" r:id="rId17"/>
    <p:sldId id="272" r:id="rId18"/>
    <p:sldId id="266" r:id="rId19"/>
    <p:sldId id="274" r:id="rId20"/>
    <p:sldId id="275" r:id="rId21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D7F0F13-5F09-4C0C-93FB-3A2A2E35379B}" v="2929" dt="2021-09-21T16:59:43.91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5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28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ADB72C1-94E9-414E-8F36-923ECD59DBF7}" type="doc">
      <dgm:prSet loTypeId="urn:microsoft.com/office/officeart/2018/2/layout/IconLabelList" loCatId="icon" qsTypeId="urn:microsoft.com/office/officeart/2005/8/quickstyle/simple1" qsCatId="simple" csTypeId="urn:microsoft.com/office/officeart/2018/5/colors/Iconchunking_neutralbg_colorful5" csCatId="colorful" phldr="1"/>
      <dgm:spPr/>
      <dgm:t>
        <a:bodyPr/>
        <a:lstStyle/>
        <a:p>
          <a:endParaRPr lang="en-US"/>
        </a:p>
      </dgm:t>
    </dgm:pt>
    <dgm:pt modelId="{92072901-A834-4B4A-8CB8-116A536CA3D7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>
              <a:latin typeface="Avenir Next LT Pro Light" panose="020F0302020204030204"/>
            </a:rPr>
            <a:t>Investment</a:t>
          </a:r>
          <a:r>
            <a:rPr lang="en-GB" dirty="0"/>
            <a:t> plans manual</a:t>
          </a:r>
        </a:p>
      </dgm:t>
    </dgm:pt>
    <dgm:pt modelId="{BD6B3FA6-D61B-4C28-BC72-A7E5CC2A17F5}" type="parTrans" cxnId="{98F0FC9F-25F3-4474-AFB7-2B43E93706B6}">
      <dgm:prSet/>
      <dgm:spPr/>
      <dgm:t>
        <a:bodyPr/>
        <a:lstStyle/>
        <a:p>
          <a:endParaRPr lang="en-US"/>
        </a:p>
      </dgm:t>
    </dgm:pt>
    <dgm:pt modelId="{07F8ACE6-ACA6-4990-B5B0-8F89001D3ACE}" type="sibTrans" cxnId="{98F0FC9F-25F3-4474-AFB7-2B43E93706B6}">
      <dgm:prSet/>
      <dgm:spPr/>
      <dgm:t>
        <a:bodyPr/>
        <a:lstStyle/>
        <a:p>
          <a:endParaRPr lang="en-US"/>
        </a:p>
      </dgm:t>
    </dgm:pt>
    <dgm:pt modelId="{08C33C22-F276-4A3D-9248-09EFFC3F17D9}">
      <dgm:prSet/>
      <dgm:spPr/>
      <dgm:t>
        <a:bodyPr/>
        <a:lstStyle/>
        <a:p>
          <a:pPr rtl="0">
            <a:lnSpc>
              <a:spcPct val="100000"/>
            </a:lnSpc>
          </a:pPr>
          <a:r>
            <a:rPr lang="en-GB" dirty="0" err="1"/>
            <a:t>Data.FIDA</a:t>
          </a:r>
          <a:r>
            <a:rPr lang="en-GB" dirty="0"/>
            <a:t> System</a:t>
          </a:r>
          <a:r>
            <a:rPr lang="en-GB" dirty="0">
              <a:latin typeface="Avenir Next LT Pro Light" panose="020F0302020204030204"/>
            </a:rPr>
            <a:t> -&gt; Investment plans management interface</a:t>
          </a:r>
          <a:endParaRPr lang="en-GB" dirty="0"/>
        </a:p>
      </dgm:t>
    </dgm:pt>
    <dgm:pt modelId="{DDE7C900-604D-4C60-9725-E0D465B43933}" type="parTrans" cxnId="{2C5C7C26-50FD-46D7-84D8-4DC2155F5E20}">
      <dgm:prSet/>
      <dgm:spPr/>
      <dgm:t>
        <a:bodyPr/>
        <a:lstStyle/>
        <a:p>
          <a:endParaRPr lang="en-US"/>
        </a:p>
      </dgm:t>
    </dgm:pt>
    <dgm:pt modelId="{00DD3B6E-31D4-49C3-9E3C-5AC35846444B}" type="sibTrans" cxnId="{2C5C7C26-50FD-46D7-84D8-4DC2155F5E20}">
      <dgm:prSet/>
      <dgm:spPr/>
      <dgm:t>
        <a:bodyPr/>
        <a:lstStyle/>
        <a:p>
          <a:endParaRPr lang="en-US"/>
        </a:p>
      </dgm:t>
    </dgm:pt>
    <dgm:pt modelId="{F7EC2E58-EF0D-4559-99A9-A09BDBDC93FE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/>
            <a:t>IFAD -&gt; Public analysis platform</a:t>
          </a:r>
        </a:p>
      </dgm:t>
    </dgm:pt>
    <dgm:pt modelId="{4A10BD74-79DA-4D33-85B5-CADFDCCFB4EE}" type="parTrans" cxnId="{5F70F06E-0D3C-4826-8CD2-E41AD0B3DFDF}">
      <dgm:prSet/>
      <dgm:spPr/>
      <dgm:t>
        <a:bodyPr/>
        <a:lstStyle/>
        <a:p>
          <a:endParaRPr lang="en-US"/>
        </a:p>
      </dgm:t>
    </dgm:pt>
    <dgm:pt modelId="{670D389B-21BE-4DBF-97DE-C752BF2FBEDE}" type="sibTrans" cxnId="{5F70F06E-0D3C-4826-8CD2-E41AD0B3DFDF}">
      <dgm:prSet/>
      <dgm:spPr/>
      <dgm:t>
        <a:bodyPr/>
        <a:lstStyle/>
        <a:p>
          <a:endParaRPr lang="en-US"/>
        </a:p>
      </dgm:t>
    </dgm:pt>
    <dgm:pt modelId="{48E6251B-2361-4591-A842-AFB5B52AC28A}" type="pres">
      <dgm:prSet presAssocID="{2ADB72C1-94E9-414E-8F36-923ECD59DBF7}" presName="root" presStyleCnt="0">
        <dgm:presLayoutVars>
          <dgm:dir/>
          <dgm:resizeHandles val="exact"/>
        </dgm:presLayoutVars>
      </dgm:prSet>
      <dgm:spPr/>
    </dgm:pt>
    <dgm:pt modelId="{87C2AE2F-B3E4-447C-8188-A56725E77BC8}" type="pres">
      <dgm:prSet presAssocID="{92072901-A834-4B4A-8CB8-116A536CA3D7}" presName="compNode" presStyleCnt="0"/>
      <dgm:spPr/>
    </dgm:pt>
    <dgm:pt modelId="{40F553CC-88E7-43BB-9C77-447821EC6F23}" type="pres">
      <dgm:prSet presAssocID="{92072901-A834-4B4A-8CB8-116A536CA3D7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astejar"/>
        </a:ext>
      </dgm:extLst>
    </dgm:pt>
    <dgm:pt modelId="{FD29E936-3B61-4454-B04D-3C4A24E88A02}" type="pres">
      <dgm:prSet presAssocID="{92072901-A834-4B4A-8CB8-116A536CA3D7}" presName="spaceRect" presStyleCnt="0"/>
      <dgm:spPr/>
    </dgm:pt>
    <dgm:pt modelId="{8B25451F-FE35-4AAA-BB7C-0C0A9B9D1A3A}" type="pres">
      <dgm:prSet presAssocID="{92072901-A834-4B4A-8CB8-116A536CA3D7}" presName="textRect" presStyleLbl="revTx" presStyleIdx="0" presStyleCnt="3">
        <dgm:presLayoutVars>
          <dgm:chMax val="1"/>
          <dgm:chPref val="1"/>
        </dgm:presLayoutVars>
      </dgm:prSet>
      <dgm:spPr/>
    </dgm:pt>
    <dgm:pt modelId="{5FD75C57-4EE3-4877-B720-7D98EF4E5130}" type="pres">
      <dgm:prSet presAssocID="{07F8ACE6-ACA6-4990-B5B0-8F89001D3ACE}" presName="sibTrans" presStyleCnt="0"/>
      <dgm:spPr/>
    </dgm:pt>
    <dgm:pt modelId="{B6C8E285-54BE-4305-97FD-C52BE30BCBB3}" type="pres">
      <dgm:prSet presAssocID="{08C33C22-F276-4A3D-9248-09EFFC3F17D9}" presName="compNode" presStyleCnt="0"/>
      <dgm:spPr/>
    </dgm:pt>
    <dgm:pt modelId="{6761FD04-D4D8-4CBF-B4E5-57C249E55930}" type="pres">
      <dgm:prSet presAssocID="{08C33C22-F276-4A3D-9248-09EFFC3F17D9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ervidor"/>
        </a:ext>
      </dgm:extLst>
    </dgm:pt>
    <dgm:pt modelId="{D58D477B-46FB-4E68-8552-08E73AB75C97}" type="pres">
      <dgm:prSet presAssocID="{08C33C22-F276-4A3D-9248-09EFFC3F17D9}" presName="spaceRect" presStyleCnt="0"/>
      <dgm:spPr/>
    </dgm:pt>
    <dgm:pt modelId="{AFAD3BF7-C5B8-4F8E-B5B2-94FB19FF1119}" type="pres">
      <dgm:prSet presAssocID="{08C33C22-F276-4A3D-9248-09EFFC3F17D9}" presName="textRect" presStyleLbl="revTx" presStyleIdx="1" presStyleCnt="3">
        <dgm:presLayoutVars>
          <dgm:chMax val="1"/>
          <dgm:chPref val="1"/>
        </dgm:presLayoutVars>
      </dgm:prSet>
      <dgm:spPr/>
    </dgm:pt>
    <dgm:pt modelId="{6200058F-414A-4569-B159-989B831DF854}" type="pres">
      <dgm:prSet presAssocID="{00DD3B6E-31D4-49C3-9E3C-5AC35846444B}" presName="sibTrans" presStyleCnt="0"/>
      <dgm:spPr/>
    </dgm:pt>
    <dgm:pt modelId="{673F3743-875E-41E6-9A41-6E398BFEACC9}" type="pres">
      <dgm:prSet presAssocID="{F7EC2E58-EF0D-4559-99A9-A09BDBDC93FE}" presName="compNode" presStyleCnt="0"/>
      <dgm:spPr/>
    </dgm:pt>
    <dgm:pt modelId="{F01D2B2D-E84A-424F-BDBE-0D0397AAD739}" type="pres">
      <dgm:prSet presAssocID="{F7EC2E58-EF0D-4559-99A9-A09BDBDC93FE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arget Audience"/>
        </a:ext>
      </dgm:extLst>
    </dgm:pt>
    <dgm:pt modelId="{4B03470A-D33F-44E6-8599-B5CFE52991F7}" type="pres">
      <dgm:prSet presAssocID="{F7EC2E58-EF0D-4559-99A9-A09BDBDC93FE}" presName="spaceRect" presStyleCnt="0"/>
      <dgm:spPr/>
    </dgm:pt>
    <dgm:pt modelId="{58219755-9030-446F-87A6-BC5601849BC6}" type="pres">
      <dgm:prSet presAssocID="{F7EC2E58-EF0D-4559-99A9-A09BDBDC93FE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2C5C7C26-50FD-46D7-84D8-4DC2155F5E20}" srcId="{2ADB72C1-94E9-414E-8F36-923ECD59DBF7}" destId="{08C33C22-F276-4A3D-9248-09EFFC3F17D9}" srcOrd="1" destOrd="0" parTransId="{DDE7C900-604D-4C60-9725-E0D465B43933}" sibTransId="{00DD3B6E-31D4-49C3-9E3C-5AC35846444B}"/>
    <dgm:cxn modelId="{5F70F06E-0D3C-4826-8CD2-E41AD0B3DFDF}" srcId="{2ADB72C1-94E9-414E-8F36-923ECD59DBF7}" destId="{F7EC2E58-EF0D-4559-99A9-A09BDBDC93FE}" srcOrd="2" destOrd="0" parTransId="{4A10BD74-79DA-4D33-85B5-CADFDCCFB4EE}" sibTransId="{670D389B-21BE-4DBF-97DE-C752BF2FBEDE}"/>
    <dgm:cxn modelId="{4C3CE878-8058-405F-A0E1-4C425A2FEC72}" type="presOf" srcId="{2ADB72C1-94E9-414E-8F36-923ECD59DBF7}" destId="{48E6251B-2361-4591-A842-AFB5B52AC28A}" srcOrd="0" destOrd="0" presId="urn:microsoft.com/office/officeart/2018/2/layout/IconLabelList"/>
    <dgm:cxn modelId="{5C3F9982-1D22-4FEC-80E9-DBE602346E7B}" type="presOf" srcId="{F7EC2E58-EF0D-4559-99A9-A09BDBDC93FE}" destId="{58219755-9030-446F-87A6-BC5601849BC6}" srcOrd="0" destOrd="0" presId="urn:microsoft.com/office/officeart/2018/2/layout/IconLabelList"/>
    <dgm:cxn modelId="{96097B91-2952-47A1-BF04-7DE18A6BF098}" type="presOf" srcId="{08C33C22-F276-4A3D-9248-09EFFC3F17D9}" destId="{AFAD3BF7-C5B8-4F8E-B5B2-94FB19FF1119}" srcOrd="0" destOrd="0" presId="urn:microsoft.com/office/officeart/2018/2/layout/IconLabelList"/>
    <dgm:cxn modelId="{98F0FC9F-25F3-4474-AFB7-2B43E93706B6}" srcId="{2ADB72C1-94E9-414E-8F36-923ECD59DBF7}" destId="{92072901-A834-4B4A-8CB8-116A536CA3D7}" srcOrd="0" destOrd="0" parTransId="{BD6B3FA6-D61B-4C28-BC72-A7E5CC2A17F5}" sibTransId="{07F8ACE6-ACA6-4990-B5B0-8F89001D3ACE}"/>
    <dgm:cxn modelId="{24CD4BE8-D9A5-4B1A-9A32-7FAFF91A770D}" type="presOf" srcId="{92072901-A834-4B4A-8CB8-116A536CA3D7}" destId="{8B25451F-FE35-4AAA-BB7C-0C0A9B9D1A3A}" srcOrd="0" destOrd="0" presId="urn:microsoft.com/office/officeart/2018/2/layout/IconLabelList"/>
    <dgm:cxn modelId="{99920D14-C1B8-4680-ADDB-606945A99296}" type="presParOf" srcId="{48E6251B-2361-4591-A842-AFB5B52AC28A}" destId="{87C2AE2F-B3E4-447C-8188-A56725E77BC8}" srcOrd="0" destOrd="0" presId="urn:microsoft.com/office/officeart/2018/2/layout/IconLabelList"/>
    <dgm:cxn modelId="{D65860AF-4ED1-4CC7-8882-D0970D4372EF}" type="presParOf" srcId="{87C2AE2F-B3E4-447C-8188-A56725E77BC8}" destId="{40F553CC-88E7-43BB-9C77-447821EC6F23}" srcOrd="0" destOrd="0" presId="urn:microsoft.com/office/officeart/2018/2/layout/IconLabelList"/>
    <dgm:cxn modelId="{D9CE6BCC-8D26-4B45-8E29-6E7911DF0CBC}" type="presParOf" srcId="{87C2AE2F-B3E4-447C-8188-A56725E77BC8}" destId="{FD29E936-3B61-4454-B04D-3C4A24E88A02}" srcOrd="1" destOrd="0" presId="urn:microsoft.com/office/officeart/2018/2/layout/IconLabelList"/>
    <dgm:cxn modelId="{BC7D7C99-6BFA-43A8-9A82-C26B566CF6BE}" type="presParOf" srcId="{87C2AE2F-B3E4-447C-8188-A56725E77BC8}" destId="{8B25451F-FE35-4AAA-BB7C-0C0A9B9D1A3A}" srcOrd="2" destOrd="0" presId="urn:microsoft.com/office/officeart/2018/2/layout/IconLabelList"/>
    <dgm:cxn modelId="{3426CAD6-0D17-40D1-B3A5-A763774CA80B}" type="presParOf" srcId="{48E6251B-2361-4591-A842-AFB5B52AC28A}" destId="{5FD75C57-4EE3-4877-B720-7D98EF4E5130}" srcOrd="1" destOrd="0" presId="urn:microsoft.com/office/officeart/2018/2/layout/IconLabelList"/>
    <dgm:cxn modelId="{1D70492F-4C7B-4FD8-9E27-D5E1461592B2}" type="presParOf" srcId="{48E6251B-2361-4591-A842-AFB5B52AC28A}" destId="{B6C8E285-54BE-4305-97FD-C52BE30BCBB3}" srcOrd="2" destOrd="0" presId="urn:microsoft.com/office/officeart/2018/2/layout/IconLabelList"/>
    <dgm:cxn modelId="{5450BDC4-009E-4AD5-85F4-D6678F08A894}" type="presParOf" srcId="{B6C8E285-54BE-4305-97FD-C52BE30BCBB3}" destId="{6761FD04-D4D8-4CBF-B4E5-57C249E55930}" srcOrd="0" destOrd="0" presId="urn:microsoft.com/office/officeart/2018/2/layout/IconLabelList"/>
    <dgm:cxn modelId="{1741445A-E124-4B97-8A15-F84282D2A105}" type="presParOf" srcId="{B6C8E285-54BE-4305-97FD-C52BE30BCBB3}" destId="{D58D477B-46FB-4E68-8552-08E73AB75C97}" srcOrd="1" destOrd="0" presId="urn:microsoft.com/office/officeart/2018/2/layout/IconLabelList"/>
    <dgm:cxn modelId="{49CF9B3F-49C2-41A5-99F7-E00550934E8F}" type="presParOf" srcId="{B6C8E285-54BE-4305-97FD-C52BE30BCBB3}" destId="{AFAD3BF7-C5B8-4F8E-B5B2-94FB19FF1119}" srcOrd="2" destOrd="0" presId="urn:microsoft.com/office/officeart/2018/2/layout/IconLabelList"/>
    <dgm:cxn modelId="{B9D69AFB-9947-4DDA-86C2-979C4000D05A}" type="presParOf" srcId="{48E6251B-2361-4591-A842-AFB5B52AC28A}" destId="{6200058F-414A-4569-B159-989B831DF854}" srcOrd="3" destOrd="0" presId="urn:microsoft.com/office/officeart/2018/2/layout/IconLabelList"/>
    <dgm:cxn modelId="{7838DDBA-4AC6-48B0-A605-5666A64A9D6F}" type="presParOf" srcId="{48E6251B-2361-4591-A842-AFB5B52AC28A}" destId="{673F3743-875E-41E6-9A41-6E398BFEACC9}" srcOrd="4" destOrd="0" presId="urn:microsoft.com/office/officeart/2018/2/layout/IconLabelList"/>
    <dgm:cxn modelId="{65E4AD40-812D-435B-9BDB-BEEB978043AF}" type="presParOf" srcId="{673F3743-875E-41E6-9A41-6E398BFEACC9}" destId="{F01D2B2D-E84A-424F-BDBE-0D0397AAD739}" srcOrd="0" destOrd="0" presId="urn:microsoft.com/office/officeart/2018/2/layout/IconLabelList"/>
    <dgm:cxn modelId="{BB2CE787-1A2A-48BF-8043-ECB3D7E0A544}" type="presParOf" srcId="{673F3743-875E-41E6-9A41-6E398BFEACC9}" destId="{4B03470A-D33F-44E6-8599-B5CFE52991F7}" srcOrd="1" destOrd="0" presId="urn:microsoft.com/office/officeart/2018/2/layout/IconLabelList"/>
    <dgm:cxn modelId="{52B4B8F0-F302-445B-9316-CCCACD874579}" type="presParOf" srcId="{673F3743-875E-41E6-9A41-6E398BFEACC9}" destId="{58219755-9030-446F-87A6-BC5601849BC6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F553CC-88E7-43BB-9C77-447821EC6F23}">
      <dsp:nvSpPr>
        <dsp:cNvPr id="0" name=""/>
        <dsp:cNvSpPr/>
      </dsp:nvSpPr>
      <dsp:spPr>
        <a:xfrm>
          <a:off x="1063980" y="707106"/>
          <a:ext cx="1274535" cy="127453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25451F-FE35-4AAA-BB7C-0C0A9B9D1A3A}">
      <dsp:nvSpPr>
        <dsp:cNvPr id="0" name=""/>
        <dsp:cNvSpPr/>
      </dsp:nvSpPr>
      <dsp:spPr>
        <a:xfrm>
          <a:off x="285097" y="2333784"/>
          <a:ext cx="28323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>
              <a:latin typeface="Avenir Next LT Pro Light" panose="020F0302020204030204"/>
            </a:rPr>
            <a:t>Investment</a:t>
          </a:r>
          <a:r>
            <a:rPr lang="en-GB" sz="1500" kern="1200" dirty="0"/>
            <a:t> plans manual</a:t>
          </a:r>
        </a:p>
      </dsp:txBody>
      <dsp:txXfrm>
        <a:off x="285097" y="2333784"/>
        <a:ext cx="2832300" cy="720000"/>
      </dsp:txXfrm>
    </dsp:sp>
    <dsp:sp modelId="{6761FD04-D4D8-4CBF-B4E5-57C249E55930}">
      <dsp:nvSpPr>
        <dsp:cNvPr id="0" name=""/>
        <dsp:cNvSpPr/>
      </dsp:nvSpPr>
      <dsp:spPr>
        <a:xfrm>
          <a:off x="4391932" y="707106"/>
          <a:ext cx="1274535" cy="127453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AD3BF7-C5B8-4F8E-B5B2-94FB19FF1119}">
      <dsp:nvSpPr>
        <dsp:cNvPr id="0" name=""/>
        <dsp:cNvSpPr/>
      </dsp:nvSpPr>
      <dsp:spPr>
        <a:xfrm>
          <a:off x="3613050" y="2333784"/>
          <a:ext cx="28323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 rtl="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 err="1"/>
            <a:t>Data.FIDA</a:t>
          </a:r>
          <a:r>
            <a:rPr lang="en-GB" sz="1500" kern="1200" dirty="0"/>
            <a:t> System</a:t>
          </a:r>
          <a:r>
            <a:rPr lang="en-GB" sz="1500" kern="1200" dirty="0">
              <a:latin typeface="Avenir Next LT Pro Light" panose="020F0302020204030204"/>
            </a:rPr>
            <a:t> -&gt; Investment plans management interface</a:t>
          </a:r>
          <a:endParaRPr lang="en-GB" sz="1500" kern="1200" dirty="0"/>
        </a:p>
      </dsp:txBody>
      <dsp:txXfrm>
        <a:off x="3613050" y="2333784"/>
        <a:ext cx="2832300" cy="720000"/>
      </dsp:txXfrm>
    </dsp:sp>
    <dsp:sp modelId="{F01D2B2D-E84A-424F-BDBE-0D0397AAD739}">
      <dsp:nvSpPr>
        <dsp:cNvPr id="0" name=""/>
        <dsp:cNvSpPr/>
      </dsp:nvSpPr>
      <dsp:spPr>
        <a:xfrm>
          <a:off x="7719885" y="707106"/>
          <a:ext cx="1274535" cy="1274535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219755-9030-446F-87A6-BC5601849BC6}">
      <dsp:nvSpPr>
        <dsp:cNvPr id="0" name=""/>
        <dsp:cNvSpPr/>
      </dsp:nvSpPr>
      <dsp:spPr>
        <a:xfrm>
          <a:off x="6941002" y="2333784"/>
          <a:ext cx="28323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IFAD -&gt; Public analysis platform</a:t>
          </a:r>
        </a:p>
      </dsp:txBody>
      <dsp:txXfrm>
        <a:off x="6941002" y="2333784"/>
        <a:ext cx="2832300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9E3965E-AC41-4711-9D10-E25ABB132D86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645152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F5DC8C3-BA5F-4EED-BB9A-A14272BD82A1}"/>
              </a:ext>
            </a:extLst>
          </p:cNvPr>
          <p:cNvCxnSpPr/>
          <p:nvPr/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25CCF1-92C0-4AF3-BFAF-492163191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DA70-C731-4C70-880D-CCD4705E623C}" type="datetime1">
              <a:rPr lang="en-US" smtClean="0"/>
              <a:t>9/23/21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1A78A9-3DFF-4937-A9F2-5D8CF495F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AEB271-5CC0-4759-BC6E-8BE53AB2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227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D5506EE-1026-4F35-9ACC-BD05BE0F9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2A279-0833-481D-8C56-F67FD0AC6C50}" type="datetime1">
              <a:rPr lang="en-US" smtClean="0"/>
              <a:t>9/23/21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7696E5F-8D95-4450-AE52-5438E6EDE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9B2253-74CC-409E-BEB0-F8EFCFCB5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27026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1B68A5B-D9FA-424B-A4EB-30E7223836B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F33D6B0-F070-45C4-A472-19F432BE3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7DA83-5663-4C9C-B9AA-0B40A3DAFF81}" type="datetime1">
              <a:rPr lang="en-US" smtClean="0"/>
              <a:t>9/23/21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75399F-DAB2-410D-967F-ED17E6F79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762A46F-6BE5-4D12-9412-5CA7672EA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1768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1D723-8F53-4F53-90B0-1982A396982E}" type="datetime1">
              <a:rPr lang="en-US" smtClean="0"/>
              <a:t>9/23/21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3488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585C21A-8B93-4657-B5DF-7EAEAD3BE127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90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663440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59DE2C1-4C52-40A3-8959-27B2C1BEBFF6}"/>
              </a:ext>
            </a:extLst>
          </p:cNvPr>
          <p:cNvCxnSpPr/>
          <p:nvPr/>
        </p:nvCxnSpPr>
        <p:spPr>
          <a:xfrm>
            <a:off x="1207658" y="4485132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F2E137-EC28-48F8-9198-1F0253902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69AF7-7BEB-44E4-9852-375E34362B5B}" type="datetime1">
              <a:rPr lang="en-US" smtClean="0"/>
              <a:t>9/23/21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9422CD-6F62-4DD6-89EF-07A60B42D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69C6AFF8-42B4-4D05-969B-9F5FB335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74839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2120900"/>
            <a:ext cx="4639736" cy="37481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15944" y="2120900"/>
            <a:ext cx="4639736" cy="374819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82D47D-B0DC-4C40-BCC6-BBBA32584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AC38D-0552-4C82-B593-E6124DFADBE2}" type="datetime1">
              <a:rPr lang="en-US" smtClean="0"/>
              <a:t>9/23/21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690D34E-7EBD-44B2-83CA-4C126A18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AC511A1-9BBD-42DE-92FB-2AF44F8E9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5067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958274"/>
            <a:ext cx="4639736" cy="29108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15944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15944" y="2958273"/>
            <a:ext cx="4639736" cy="29108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F8A515-AA94-45D1-9223-5C2272618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F0F1C-5577-4ACB-BB62-DF8F3C494C7E}" type="datetime1">
              <a:rPr lang="en-US" smtClean="0"/>
              <a:t>9/23/21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052F5BC-98E0-4D60-AD67-9547738B7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38552DC-952E-41EA-AAAF-C2187523C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6053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392073F-158F-44A3-8913-917AFFC1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B394-D9F9-4F0C-B15D-605F45CB9E9F}" type="datetime1">
              <a:rPr lang="en-US" smtClean="0"/>
              <a:t>9/23/21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74795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8E9C91B-7EAD-4562-AB0E-DFB9663AECE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67345-2558-425A-8533-9BFDBCE15005}" type="datetime1">
              <a:rPr lang="en-US" smtClean="0"/>
              <a:t>9/23/21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818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6D90D66-BCB9-4229-A829-628874352AC0}"/>
              </a:ext>
            </a:extLst>
          </p:cNvPr>
          <p:cNvSpPr/>
          <p:nvPr/>
        </p:nvSpPr>
        <p:spPr>
          <a:xfrm>
            <a:off x="16" y="0"/>
            <a:ext cx="4654296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466" y="786383"/>
            <a:ext cx="3517567" cy="2093975"/>
          </a:xfrm>
        </p:spPr>
        <p:txBody>
          <a:bodyPr anchor="b">
            <a:normAutofit/>
          </a:bodyPr>
          <a:lstStyle>
            <a:lvl1pPr>
              <a:lnSpc>
                <a:spcPct val="90000"/>
              </a:lnSpc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58984" y="812799"/>
            <a:ext cx="5928344" cy="52947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3465" y="3043050"/>
            <a:ext cx="3517567" cy="3064505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3464" y="6446520"/>
            <a:ext cx="3517568" cy="365125"/>
          </a:xfrm>
        </p:spPr>
        <p:txBody>
          <a:bodyPr/>
          <a:lstStyle>
            <a:lvl1pPr algn="l">
              <a:defRPr/>
            </a:lvl1pPr>
          </a:lstStyle>
          <a:p>
            <a:fld id="{92BEA474-078D-4E9B-9B14-09A87B19DC46}" type="datetime1">
              <a:rPr lang="en-US" smtClean="0"/>
              <a:t>9/23/21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458983" y="6446520"/>
            <a:ext cx="5334019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2507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A134939-39C0-4522-A125-A13DFDA66490}"/>
              </a:ext>
            </a:extLst>
          </p:cNvPr>
          <p:cNvSpPr/>
          <p:nvPr/>
        </p:nvSpPr>
        <p:spPr>
          <a:xfrm>
            <a:off x="0" y="4578350"/>
            <a:ext cx="12188825" cy="227965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578350"/>
          </a:xfrm>
          <a:solidFill>
            <a:schemeClr val="bg1">
              <a:lumMod val="85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79" y="4799362"/>
            <a:ext cx="10113645" cy="743682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79" y="5715000"/>
            <a:ext cx="10113264" cy="60960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07D986-8816-4272-A432-0437A28A9828}" type="datetime1">
              <a:rPr lang="en-US" smtClean="0"/>
              <a:t>9/23/21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6818262" cy="365125"/>
          </a:xfrm>
        </p:spPr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317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16A0E3C-60E6-4F39-BC55-5F7C224E1F7C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108201"/>
            <a:ext cx="10058400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18426" y="6446838"/>
            <a:ext cx="258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FFFFFF"/>
                </a:solidFill>
              </a:defRPr>
            </a:lvl1pPr>
          </a:lstStyle>
          <a:p>
            <a:fld id="{62D6E202-B606-4609-B914-27C9371A1F6D}" type="datetime1">
              <a:rPr lang="en-US" smtClean="0"/>
              <a:t>9/23/21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7279" y="6446838"/>
            <a:ext cx="68182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93582" y="6446838"/>
            <a:ext cx="7800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rgbClr val="FFFFFF"/>
                </a:solidFill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5025DAC-8B93-4160-B017-3A274A5828C0}"/>
              </a:ext>
            </a:extLst>
          </p:cNvPr>
          <p:cNvCxnSpPr/>
          <p:nvPr/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0774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2" r:id="rId6"/>
    <p:sldLayoutId id="2147483688" r:id="rId7"/>
    <p:sldLayoutId id="2147483689" r:id="rId8"/>
    <p:sldLayoutId id="2147483690" r:id="rId9"/>
    <p:sldLayoutId id="2147483691" r:id="rId10"/>
    <p:sldLayoutId id="2147483693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7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11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11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11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11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11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diagramLayout" Target="../diagrams/layout1.xml"/><Relationship Id="rId7" Type="http://schemas.openxmlformats.org/officeDocument/2006/relationships/image" Target="../media/image9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FDF0794-1B86-42B2-B8C7-F60123E638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4" y="0"/>
            <a:ext cx="12188726" cy="6858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Uma teia de pontos conectados">
            <a:extLst>
              <a:ext uri="{FF2B5EF4-FFF2-40B4-BE49-F238E27FC236}">
                <a16:creationId xmlns:a16="http://schemas.microsoft.com/office/drawing/2014/main" id="{7F90A171-4A70-49B4-84E5-644EF8FA377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227" r="-6" b="-6"/>
          <a:stretch/>
        </p:blipFill>
        <p:spPr>
          <a:xfrm>
            <a:off x="20" y="975"/>
            <a:ext cx="12191980" cy="68580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C5373426-E26E-431D-959C-5DB96C0B62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467" y="1238442"/>
            <a:ext cx="3635926" cy="43557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854277" y="1475234"/>
            <a:ext cx="3214307" cy="2901694"/>
          </a:xfrm>
        </p:spPr>
        <p:txBody>
          <a:bodyPr anchor="b">
            <a:normAutofit/>
          </a:bodyPr>
          <a:lstStyle/>
          <a:p>
            <a:r>
              <a:rPr lang="de-DE" sz="4400" dirty="0">
                <a:solidFill>
                  <a:schemeClr val="tx1"/>
                </a:solidFill>
              </a:rPr>
              <a:t>PAEF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858610" y="4608576"/>
            <a:ext cx="3205640" cy="774186"/>
          </a:xfrm>
        </p:spPr>
        <p:txBody>
          <a:bodyPr anchor="t">
            <a:normAutofit fontScale="70000" lnSpcReduction="20000"/>
          </a:bodyPr>
          <a:lstStyle/>
          <a:p>
            <a:r>
              <a:rPr lang="en-GB" sz="2000" err="1"/>
              <a:t>Data.fida</a:t>
            </a:r>
            <a:r>
              <a:rPr lang="en-GB" sz="2000"/>
              <a:t> economic and financial viability analysis </a:t>
            </a:r>
            <a:r>
              <a:rPr lang="en-GB" sz="2000" dirty="0"/>
              <a:t>platform</a:t>
            </a:r>
          </a:p>
        </p:txBody>
      </p:sp>
      <p:cxnSp>
        <p:nvCxnSpPr>
          <p:cNvPr id="13" name="!!Straight Connector">
            <a:extLst>
              <a:ext uri="{FF2B5EF4-FFF2-40B4-BE49-F238E27FC236}">
                <a16:creationId xmlns:a16="http://schemas.microsoft.com/office/drawing/2014/main" id="{96D07482-83A3-4451-943C-B469610829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06950" y="4508519"/>
            <a:ext cx="3108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E239D8CC-16F4-4B2B-80F0-203C56D0D2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262626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" name="Imagem 5" descr="Interface gráfica do usuário&#10;&#10;Descrição gerada automaticamente">
            <a:extLst>
              <a:ext uri="{FF2B5EF4-FFF2-40B4-BE49-F238E27FC236}">
                <a16:creationId xmlns:a16="http://schemas.microsoft.com/office/drawing/2014/main" id="{D4A85EE6-2A36-4789-BDBB-5DDB210887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38517" y="6438220"/>
            <a:ext cx="1415143" cy="390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08665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C8DD82D3-D002-45B0-B16A-82B3DA4EFD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F09C252-16FE-4557-AD6D-BB5CA77349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042053" y="1778497"/>
            <a:ext cx="0" cy="3200400"/>
          </a:xfrm>
          <a:prstGeom prst="line">
            <a:avLst/>
          </a:prstGeom>
          <a:ln w="19050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B192D7C8-64A6-FB42-B45C-BCB0AAF32A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541" y="997082"/>
            <a:ext cx="11128917" cy="4863835"/>
          </a:xfrm>
          <a:prstGeom prst="rect">
            <a:avLst/>
          </a:prstGeom>
        </p:spPr>
      </p:pic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BC8E30C5-3323-7145-A70B-CD02F12FDDF3}"/>
              </a:ext>
            </a:extLst>
          </p:cNvPr>
          <p:cNvSpPr/>
          <p:nvPr/>
        </p:nvSpPr>
        <p:spPr>
          <a:xfrm>
            <a:off x="3272619" y="1410506"/>
            <a:ext cx="6752327" cy="73598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BR" dirty="0"/>
              <a:t>Sheep and goat production on IFAD supported project Dom Távora</a:t>
            </a:r>
          </a:p>
        </p:txBody>
      </p:sp>
      <p:sp>
        <p:nvSpPr>
          <p:cNvPr id="4" name="U-turn Arrow 3">
            <a:extLst>
              <a:ext uri="{FF2B5EF4-FFF2-40B4-BE49-F238E27FC236}">
                <a16:creationId xmlns:a16="http://schemas.microsoft.com/office/drawing/2014/main" id="{605B8086-74D0-3540-99B6-C2C510B2A46D}"/>
              </a:ext>
            </a:extLst>
          </p:cNvPr>
          <p:cNvSpPr/>
          <p:nvPr/>
        </p:nvSpPr>
        <p:spPr>
          <a:xfrm rot="16200000">
            <a:off x="2559206" y="1611350"/>
            <a:ext cx="880947" cy="847496"/>
          </a:xfrm>
          <a:prstGeom prst="uturn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B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940609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C8DD82D3-D002-45B0-B16A-82B3DA4EFD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F09C252-16FE-4557-AD6D-BB5CA77349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042053" y="1778497"/>
            <a:ext cx="0" cy="3200400"/>
          </a:xfrm>
          <a:prstGeom prst="line">
            <a:avLst/>
          </a:prstGeom>
          <a:ln w="19050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04A4ED2D-B6E6-A44F-8A71-FFBB26DF7F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087" y="299580"/>
            <a:ext cx="9955826" cy="6258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03655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C8DD82D3-D002-45B0-B16A-82B3DA4EFD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F09C252-16FE-4557-AD6D-BB5CA77349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042053" y="1778497"/>
            <a:ext cx="0" cy="3200400"/>
          </a:xfrm>
          <a:prstGeom prst="line">
            <a:avLst/>
          </a:prstGeom>
          <a:ln w="19050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74120C53-1B2B-5D4F-8865-1ED371F2E1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174" y="961846"/>
            <a:ext cx="11377651" cy="4934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44280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C8DD82D3-D002-45B0-B16A-82B3DA4EFD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F09C252-16FE-4557-AD6D-BB5CA77349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042053" y="1778497"/>
            <a:ext cx="0" cy="3200400"/>
          </a:xfrm>
          <a:prstGeom prst="line">
            <a:avLst/>
          </a:prstGeom>
          <a:ln w="19050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349F80F9-1A70-E348-A564-4A47789423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038" y="1146783"/>
            <a:ext cx="11025923" cy="4564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1691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C8DD82D3-D002-45B0-B16A-82B3DA4EFD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F09C252-16FE-4557-AD6D-BB5CA77349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042053" y="1778497"/>
            <a:ext cx="0" cy="3200400"/>
          </a:xfrm>
          <a:prstGeom prst="line">
            <a:avLst/>
          </a:prstGeom>
          <a:ln w="19050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73BCF5F1-F2BD-2C49-A0F9-A1BEBA1E3D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889" y="832765"/>
            <a:ext cx="11440222" cy="5192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51925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9E3965E-AC41-4711-9D10-E25ABB132D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F5DC8C3-BA5F-4EED-BB9A-A14272BD82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Magnifying glass showing decling performance">
            <a:extLst>
              <a:ext uri="{FF2B5EF4-FFF2-40B4-BE49-F238E27FC236}">
                <a16:creationId xmlns:a16="http://schemas.microsoft.com/office/drawing/2014/main" id="{8264DB2E-9407-42CA-8A3E-8271947F276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01" r="-2" b="15002"/>
          <a:stretch/>
        </p:blipFill>
        <p:spPr>
          <a:xfrm>
            <a:off x="-1" y="10"/>
            <a:ext cx="12191999" cy="685799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A37E0400-E9ED-46D6-A946-A7B49DB418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" y="0"/>
            <a:ext cx="9339206" cy="6858000"/>
          </a:xfrm>
          <a:prstGeom prst="rect">
            <a:avLst/>
          </a:prstGeom>
          <a:gradFill>
            <a:gsLst>
              <a:gs pos="58000">
                <a:schemeClr val="tx1">
                  <a:alpha val="35000"/>
                </a:schemeClr>
              </a:gs>
              <a:gs pos="33000">
                <a:schemeClr val="tx1">
                  <a:alpha val="20000"/>
                </a:schemeClr>
              </a:gs>
              <a:gs pos="0">
                <a:schemeClr val="tx1">
                  <a:alpha val="0"/>
                </a:schemeClr>
              </a:gs>
              <a:gs pos="100000">
                <a:schemeClr val="tx1">
                  <a:alpha val="4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161AB46E-C8EC-4987-A85C-5393BD5EB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5791" y="3331444"/>
            <a:ext cx="6470692" cy="1229306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>
                <a:solidFill>
                  <a:schemeClr val="bg1"/>
                </a:solidFill>
              </a:rPr>
              <a:t>Analysis Results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28A9C89-B313-458F-9C85-515930A51A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72429" y="4641183"/>
            <a:ext cx="6309360" cy="0"/>
          </a:xfrm>
          <a:prstGeom prst="line">
            <a:avLst/>
          </a:prstGeom>
          <a:ln w="19050">
            <a:solidFill>
              <a:schemeClr val="bg1">
                <a:alpha val="9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Imagem 5" descr="Interface gráfica do usuário&#10;&#10;Descrição gerada automaticamente">
            <a:extLst>
              <a:ext uri="{FF2B5EF4-FFF2-40B4-BE49-F238E27FC236}">
                <a16:creationId xmlns:a16="http://schemas.microsoft.com/office/drawing/2014/main" id="{5CC771B3-14D9-44C3-AE51-7D52264FF6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38517" y="6438220"/>
            <a:ext cx="1415143" cy="390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48353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C8DD82D3-D002-45B0-B16A-82B3DA4EFD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2D62322-A369-41AE-AC61-85618172F8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9047" y="643466"/>
            <a:ext cx="2771273" cy="5470463"/>
          </a:xfrm>
        </p:spPr>
        <p:txBody>
          <a:bodyPr anchor="ctr">
            <a:normAutofit/>
          </a:bodyPr>
          <a:lstStyle/>
          <a:p>
            <a:r>
              <a:rPr lang="en-GB" sz="3600" dirty="0"/>
              <a:t>Results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F09C252-16FE-4557-AD6D-BB5CA77349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042053" y="1778497"/>
            <a:ext cx="0" cy="3200400"/>
          </a:xfrm>
          <a:prstGeom prst="line">
            <a:avLst/>
          </a:prstGeom>
          <a:ln w="19050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2EEBB0E-4FFC-483A-AB43-5245A9CA0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8565" y="643466"/>
            <a:ext cx="6818427" cy="5470462"/>
          </a:xfrm>
        </p:spPr>
        <p:txBody>
          <a:bodyPr anchor="ctr">
            <a:normAutofit/>
          </a:bodyPr>
          <a:lstStyle/>
          <a:p>
            <a:pPr>
              <a:buFont typeface="Arial" panose="020F0502020204030204" pitchFamily="34" charset="0"/>
              <a:buChar char="•"/>
            </a:pPr>
            <a:r>
              <a:rPr lang="en-GB" dirty="0"/>
              <a:t>The platform will generate two results;</a:t>
            </a:r>
          </a:p>
          <a:p>
            <a:pPr marL="383540" lvl="1">
              <a:buFont typeface="Arial" panose="020F0502020204030204" pitchFamily="34" charset="0"/>
              <a:buChar char="•"/>
            </a:pPr>
            <a:r>
              <a:rPr lang="en-GB" dirty="0"/>
              <a:t>One based on users' inputs;</a:t>
            </a:r>
          </a:p>
          <a:p>
            <a:pPr marL="383540" lvl="1">
              <a:buFont typeface="Arial" panose="020F0502020204030204" pitchFamily="34" charset="0"/>
              <a:buChar char="•"/>
            </a:pPr>
            <a:r>
              <a:rPr lang="en-GB" dirty="0"/>
              <a:t>Another based on the pre-established indexes;</a:t>
            </a:r>
          </a:p>
          <a:p>
            <a:pPr>
              <a:buClr>
                <a:srgbClr val="BF9989"/>
              </a:buClr>
              <a:buFont typeface="Arial" panose="020F0502020204030204" pitchFamily="34" charset="0"/>
              <a:buChar char="•"/>
            </a:pPr>
            <a:r>
              <a:rPr lang="en-GB" dirty="0"/>
              <a:t>The final evaluation will be available for download.</a:t>
            </a:r>
          </a:p>
        </p:txBody>
      </p:sp>
      <p:pic>
        <p:nvPicPr>
          <p:cNvPr id="4" name="Imagem 5" descr="Interface gráfica do usuário&#10;&#10;Descrição gerada automaticamente">
            <a:extLst>
              <a:ext uri="{FF2B5EF4-FFF2-40B4-BE49-F238E27FC236}">
                <a16:creationId xmlns:a16="http://schemas.microsoft.com/office/drawing/2014/main" id="{39BE7C04-E804-4FD3-965C-C35C23E744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38517" y="6438220"/>
            <a:ext cx="1415143" cy="390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795172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C8DD82D3-D002-45B0-B16A-82B3DA4EFD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F09C252-16FE-4557-AD6D-BB5CA77349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042053" y="1778497"/>
            <a:ext cx="0" cy="3200400"/>
          </a:xfrm>
          <a:prstGeom prst="line">
            <a:avLst/>
          </a:prstGeom>
          <a:ln w="19050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FCE51210-5C25-DC4D-B2DC-CB3E5B41E6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570" y="177800"/>
            <a:ext cx="12103100" cy="6502400"/>
          </a:xfrm>
          <a:prstGeom prst="rect">
            <a:avLst/>
          </a:prstGeom>
        </p:spPr>
      </p:pic>
      <p:sp>
        <p:nvSpPr>
          <p:cNvPr id="3" name="Retângulo: Cantos Arredondados 2">
            <a:extLst>
              <a:ext uri="{FF2B5EF4-FFF2-40B4-BE49-F238E27FC236}">
                <a16:creationId xmlns:a16="http://schemas.microsoft.com/office/drawing/2014/main" id="{D86E1007-F56C-429D-8B34-D0437D4862ED}"/>
              </a:ext>
            </a:extLst>
          </p:cNvPr>
          <p:cNvSpPr/>
          <p:nvPr/>
        </p:nvSpPr>
        <p:spPr>
          <a:xfrm>
            <a:off x="5633043" y="3176204"/>
            <a:ext cx="3088820" cy="337457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tângulo: Cantos Arredondados 6">
            <a:extLst>
              <a:ext uri="{FF2B5EF4-FFF2-40B4-BE49-F238E27FC236}">
                <a16:creationId xmlns:a16="http://schemas.microsoft.com/office/drawing/2014/main" id="{9B10E7B7-BD40-444D-8645-E28EF771B7E1}"/>
              </a:ext>
            </a:extLst>
          </p:cNvPr>
          <p:cNvSpPr/>
          <p:nvPr/>
        </p:nvSpPr>
        <p:spPr>
          <a:xfrm>
            <a:off x="9103180" y="3183008"/>
            <a:ext cx="3088820" cy="337457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5" name="Conector de Seta Reta 4">
            <a:extLst>
              <a:ext uri="{FF2B5EF4-FFF2-40B4-BE49-F238E27FC236}">
                <a16:creationId xmlns:a16="http://schemas.microsoft.com/office/drawing/2014/main" id="{7D72B440-7927-40EC-B1F7-B524C6D04CF9}"/>
              </a:ext>
            </a:extLst>
          </p:cNvPr>
          <p:cNvCxnSpPr/>
          <p:nvPr/>
        </p:nvCxnSpPr>
        <p:spPr>
          <a:xfrm flipV="1">
            <a:off x="7068596" y="2600622"/>
            <a:ext cx="2722" cy="5823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tângulo: Cantos Arredondados 9">
            <a:extLst>
              <a:ext uri="{FF2B5EF4-FFF2-40B4-BE49-F238E27FC236}">
                <a16:creationId xmlns:a16="http://schemas.microsoft.com/office/drawing/2014/main" id="{2EB7DB40-E557-4583-9596-4BCB8CF4E25E}"/>
              </a:ext>
            </a:extLst>
          </p:cNvPr>
          <p:cNvSpPr/>
          <p:nvPr/>
        </p:nvSpPr>
        <p:spPr>
          <a:xfrm>
            <a:off x="9987644" y="1686221"/>
            <a:ext cx="1306285" cy="91167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pt-BR" sz="1600" dirty="0"/>
              <a:t>System</a:t>
            </a:r>
          </a:p>
        </p:txBody>
      </p:sp>
      <p:sp>
        <p:nvSpPr>
          <p:cNvPr id="11" name="Retângulo: Cantos Arredondados 10">
            <a:extLst>
              <a:ext uri="{FF2B5EF4-FFF2-40B4-BE49-F238E27FC236}">
                <a16:creationId xmlns:a16="http://schemas.microsoft.com/office/drawing/2014/main" id="{6AEFA6F2-17DC-4A98-B5B9-C9F31F79BE14}"/>
              </a:ext>
            </a:extLst>
          </p:cNvPr>
          <p:cNvSpPr/>
          <p:nvPr/>
        </p:nvSpPr>
        <p:spPr>
          <a:xfrm>
            <a:off x="6422256" y="1679417"/>
            <a:ext cx="1306285" cy="91167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600" dirty="0"/>
              <a:t>User</a:t>
            </a:r>
            <a:endParaRPr lang="en-GB" dirty="0"/>
          </a:p>
        </p:txBody>
      </p:sp>
      <p:cxnSp>
        <p:nvCxnSpPr>
          <p:cNvPr id="12" name="Conector de Seta Reta 11">
            <a:extLst>
              <a:ext uri="{FF2B5EF4-FFF2-40B4-BE49-F238E27FC236}">
                <a16:creationId xmlns:a16="http://schemas.microsoft.com/office/drawing/2014/main" id="{50ABEA98-5E18-4797-9535-C18F0C4DE070}"/>
              </a:ext>
            </a:extLst>
          </p:cNvPr>
          <p:cNvCxnSpPr>
            <a:cxnSpLocks/>
          </p:cNvCxnSpPr>
          <p:nvPr/>
        </p:nvCxnSpPr>
        <p:spPr>
          <a:xfrm flipV="1">
            <a:off x="10647590" y="2593818"/>
            <a:ext cx="2722" cy="5823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15751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C8DD82D3-D002-45B0-B16A-82B3DA4EFD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BDDF2C4B-FFC3-425E-8588-35BE6FD461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8" y="643467"/>
            <a:ext cx="3073550" cy="5126203"/>
          </a:xfrm>
        </p:spPr>
        <p:txBody>
          <a:bodyPr anchor="ctr">
            <a:normAutofit/>
          </a:bodyPr>
          <a:lstStyle/>
          <a:p>
            <a:pPr algn="r"/>
            <a:r>
              <a:rPr lang="en-GB" sz="3800" dirty="0"/>
              <a:t>User-friendly and safe platform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F09C252-16FE-4557-AD6D-BB5CA77349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042052" y="1778497"/>
            <a:ext cx="0" cy="3200400"/>
          </a:xfrm>
          <a:prstGeom prst="line">
            <a:avLst/>
          </a:prstGeom>
          <a:ln w="19050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Imagem 4" descr="Interface gráfica do usuário, Texto, Aplicativo, Email&#10;&#10;Descrição gerada automaticamente">
            <a:extLst>
              <a:ext uri="{FF2B5EF4-FFF2-40B4-BE49-F238E27FC236}">
                <a16:creationId xmlns:a16="http://schemas.microsoft.com/office/drawing/2014/main" id="{92B24D00-424F-4185-9A6B-4A4B479B6A3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59679" y="1230335"/>
            <a:ext cx="7812429" cy="4298086"/>
          </a:xfr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14552793-7DFF-4EC7-AC69-D34A75D018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400800"/>
            <a:ext cx="12192000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" name="Imagem 5">
            <a:extLst>
              <a:ext uri="{FF2B5EF4-FFF2-40B4-BE49-F238E27FC236}">
                <a16:creationId xmlns:a16="http://schemas.microsoft.com/office/drawing/2014/main" id="{8CDEDC8E-D65D-4958-BF96-B4661302FF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36074" y="1967593"/>
            <a:ext cx="352425" cy="419100"/>
          </a:xfrm>
          <a:prstGeom prst="rect">
            <a:avLst/>
          </a:prstGeom>
        </p:spPr>
      </p:pic>
      <p:pic>
        <p:nvPicPr>
          <p:cNvPr id="9" name="Imagem 5">
            <a:extLst>
              <a:ext uri="{FF2B5EF4-FFF2-40B4-BE49-F238E27FC236}">
                <a16:creationId xmlns:a16="http://schemas.microsoft.com/office/drawing/2014/main" id="{9A63A473-C45E-4949-9113-2BAA9A2076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36073" y="2974521"/>
            <a:ext cx="352425" cy="419100"/>
          </a:xfrm>
          <a:prstGeom prst="rect">
            <a:avLst/>
          </a:prstGeom>
        </p:spPr>
      </p:pic>
      <p:pic>
        <p:nvPicPr>
          <p:cNvPr id="3" name="Imagem 5" descr="Interface gráfica do usuário&#10;&#10;Descrição gerada automaticamente">
            <a:extLst>
              <a:ext uri="{FF2B5EF4-FFF2-40B4-BE49-F238E27FC236}">
                <a16:creationId xmlns:a16="http://schemas.microsoft.com/office/drawing/2014/main" id="{958F7CB9-B1EB-4653-84FC-BFAC7E5196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38517" y="6438220"/>
            <a:ext cx="1415143" cy="390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9345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C8DD82D3-D002-45B0-B16A-82B3DA4EFD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56B228D3-C6F4-408D-914B-753F4188C6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8" y="643467"/>
            <a:ext cx="3073550" cy="5126203"/>
          </a:xfrm>
        </p:spPr>
        <p:txBody>
          <a:bodyPr anchor="ctr">
            <a:normAutofit/>
          </a:bodyPr>
          <a:lstStyle/>
          <a:p>
            <a:pPr algn="r"/>
            <a:r>
              <a:rPr lang="en-GB"/>
              <a:t>Highly innovative platform</a:t>
            </a:r>
            <a:endParaRPr lang="pt-BR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F09C252-16FE-4557-AD6D-BB5CA77349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042052" y="1778497"/>
            <a:ext cx="0" cy="3200400"/>
          </a:xfrm>
          <a:prstGeom prst="line">
            <a:avLst/>
          </a:prstGeom>
          <a:ln w="19050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3F5046A-73A7-498B-A5E3-494BC66833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63786" y="621697"/>
            <a:ext cx="6791894" cy="5147973"/>
          </a:xfrm>
        </p:spPr>
        <p:txBody>
          <a:bodyPr anchor="ctr">
            <a:normAutofit/>
          </a:bodyPr>
          <a:lstStyle/>
          <a:p>
            <a:pPr>
              <a:buFont typeface="Arial" panose="020F0502020204030204" pitchFamily="34" charset="0"/>
              <a:buChar char="•"/>
            </a:pPr>
            <a:r>
              <a:rPr lang="en-GB" dirty="0"/>
              <a:t>Easy to user, open to the public, free;</a:t>
            </a:r>
          </a:p>
          <a:p>
            <a:pPr marL="383540" lvl="1">
              <a:buFont typeface="Arial" panose="020F0502020204030204" pitchFamily="34" charset="0"/>
              <a:buChar char="•"/>
            </a:pPr>
            <a:r>
              <a:rPr lang="en-GB"/>
              <a:t>Empowers smallholders;</a:t>
            </a:r>
            <a:endParaRPr lang="en-GB">
              <a:ea typeface="+mn-lt"/>
              <a:cs typeface="+mn-lt"/>
            </a:endParaRPr>
          </a:p>
          <a:p>
            <a:pPr marL="383540" lvl="1">
              <a:buFont typeface="Arial,Sans-Serif" panose="020F0502020204030204" pitchFamily="34" charset="0"/>
              <a:buChar char="•"/>
            </a:pPr>
            <a:r>
              <a:rPr lang="en-GB">
                <a:ea typeface="+mn-lt"/>
                <a:cs typeface="+mn-lt"/>
              </a:rPr>
              <a:t>Facilitates credit access (formal doccument).</a:t>
            </a:r>
          </a:p>
          <a:p>
            <a:pPr>
              <a:buClr>
                <a:srgbClr val="BF9989"/>
              </a:buClr>
              <a:buFont typeface="Arial" panose="020F0502020204030204" pitchFamily="34" charset="0"/>
              <a:buChar char="•"/>
            </a:pPr>
            <a:r>
              <a:rPr lang="en-GB" dirty="0"/>
              <a:t>Trustable results;</a:t>
            </a:r>
          </a:p>
          <a:p>
            <a:pPr marL="383540" lvl="1">
              <a:buFont typeface="Arial" panose="020F0502020204030204" pitchFamily="34" charset="0"/>
              <a:buChar char="•"/>
            </a:pPr>
            <a:r>
              <a:rPr lang="en-GB" dirty="0"/>
              <a:t>Carefully designed KPIs.</a:t>
            </a:r>
          </a:p>
          <a:p>
            <a:pPr>
              <a:buClr>
                <a:srgbClr val="BF9989"/>
              </a:buClr>
              <a:buFont typeface="Arial" panose="020F0502020204030204" pitchFamily="34" charset="0"/>
              <a:buChar char="•"/>
            </a:pPr>
            <a:r>
              <a:rPr lang="en-GB" dirty="0"/>
              <a:t>High impact </a:t>
            </a:r>
            <a:r>
              <a:rPr lang="en-GB"/>
              <a:t>potential</a:t>
            </a:r>
            <a:r>
              <a:rPr lang="en-GB" dirty="0"/>
              <a:t>;</a:t>
            </a:r>
          </a:p>
          <a:p>
            <a:pPr marL="383540" lvl="1">
              <a:buFont typeface="Arial" panose="020F0502020204030204" pitchFamily="34" charset="0"/>
              <a:buChar char="•"/>
            </a:pPr>
            <a:r>
              <a:rPr lang="en-GB" dirty="0"/>
              <a:t>IFAD direct and/or indirect beneficiaries;</a:t>
            </a:r>
          </a:p>
          <a:p>
            <a:pPr marL="383540" lvl="1">
              <a:buFont typeface="Arial" panose="020F0502020204030204" pitchFamily="34" charset="0"/>
              <a:buChar char="•"/>
            </a:pPr>
            <a:r>
              <a:rPr lang="en-GB" dirty="0"/>
              <a:t>Cross-organizational </a:t>
            </a:r>
            <a:r>
              <a:rPr lang="en-GB"/>
              <a:t>cooperation.</a:t>
            </a:r>
            <a:endParaRPr lang="en-GB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4552793-7DFF-4EC7-AC69-D34A75D018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400800"/>
            <a:ext cx="12192000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" name="Imagem 5" descr="Interface gráfica do usuário&#10;&#10;Descrição gerada automaticamente">
            <a:extLst>
              <a:ext uri="{FF2B5EF4-FFF2-40B4-BE49-F238E27FC236}">
                <a16:creationId xmlns:a16="http://schemas.microsoft.com/office/drawing/2014/main" id="{B0629B99-ECC3-4A3B-A29C-348FF15A24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38517" y="6438220"/>
            <a:ext cx="1415143" cy="390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127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21">
            <a:extLst>
              <a:ext uri="{FF2B5EF4-FFF2-40B4-BE49-F238E27FC236}">
                <a16:creationId xmlns:a16="http://schemas.microsoft.com/office/drawing/2014/main" id="{B0E58038-8ACE-4AD9-B404-25C603550D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60705952-75A1-4694-8B36-4AD60C7B7E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GB" dirty="0"/>
              <a:t>PAEF – Brief Background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8A34772-9011-42B5-AA63-FD6DEC92EE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3532" y="1910746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82BCDE19-2810-4337-9C49-8589C42176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aphicFrame>
        <p:nvGraphicFramePr>
          <p:cNvPr id="17" name="Espaço Reservado para Conteúdo 2">
            <a:extLst>
              <a:ext uri="{FF2B5EF4-FFF2-40B4-BE49-F238E27FC236}">
                <a16:creationId xmlns:a16="http://schemas.microsoft.com/office/drawing/2014/main" id="{970F8544-1E43-434F-BE38-BDB89706B5A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89542861"/>
              </p:ext>
            </p:extLst>
          </p:nvPr>
        </p:nvGraphicFramePr>
        <p:xfrm>
          <a:off x="1097280" y="2108201"/>
          <a:ext cx="10058400" cy="37608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53" name="Retângulo 152">
            <a:extLst>
              <a:ext uri="{FF2B5EF4-FFF2-40B4-BE49-F238E27FC236}">
                <a16:creationId xmlns:a16="http://schemas.microsoft.com/office/drawing/2014/main" id="{D7B9A626-C5E5-4BDB-8321-55C12C8A17E3}"/>
              </a:ext>
            </a:extLst>
          </p:cNvPr>
          <p:cNvSpPr/>
          <p:nvPr/>
        </p:nvSpPr>
        <p:spPr>
          <a:xfrm>
            <a:off x="2005693" y="2862943"/>
            <a:ext cx="1646463" cy="10613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54" name="Gráfico 154" descr="Lista de Verificação com preenchimento sólido">
            <a:extLst>
              <a:ext uri="{FF2B5EF4-FFF2-40B4-BE49-F238E27FC236}">
                <a16:creationId xmlns:a16="http://schemas.microsoft.com/office/drawing/2014/main" id="{C89E635E-80EF-42DD-B44D-081B5A9E063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209800" y="2808514"/>
            <a:ext cx="1227364" cy="1227364"/>
          </a:xfrm>
          <a:prstGeom prst="rect">
            <a:avLst/>
          </a:prstGeom>
        </p:spPr>
      </p:pic>
      <p:pic>
        <p:nvPicPr>
          <p:cNvPr id="21" name="Imagem 5" descr="Interface gráfica do usuário&#10;&#10;Descrição gerada automaticamente">
            <a:extLst>
              <a:ext uri="{FF2B5EF4-FFF2-40B4-BE49-F238E27FC236}">
                <a16:creationId xmlns:a16="http://schemas.microsoft.com/office/drawing/2014/main" id="{88DF9152-DED1-4E5F-9B47-4248A5FD8F3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638517" y="6438220"/>
            <a:ext cx="1415143" cy="390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4328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39E3965E-AC41-4711-9D10-E25ABB132D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1F5DC8C3-BA5F-4EED-BB9A-A14272BD82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33428ACC-71EC-4171-9527-10983BA6B4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4DC5290E-8D46-445F-9714-3B062A8DE3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41110" y="639098"/>
            <a:ext cx="3401961" cy="349479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26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Adalto</a:t>
            </a:r>
            <a:r>
              <a:rPr lang="en-US" sz="2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Rafael N. Silva</a:t>
            </a:r>
            <a:br>
              <a:rPr lang="en-US" sz="2600" b="1" dirty="0"/>
            </a:b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M&amp;E Manager</a:t>
            </a:r>
            <a:br>
              <a:rPr lang="en-US" sz="1600" dirty="0"/>
            </a:br>
            <a:r>
              <a:rPr 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Semear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International </a:t>
            </a:r>
            <a:r>
              <a:rPr 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Programme</a:t>
            </a:r>
            <a:br>
              <a:rPr lang="en-US" sz="1600" dirty="0"/>
            </a:b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adalto.rafael@iica.int</a:t>
            </a:r>
            <a:endParaRPr lang="pt-BR" sz="16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Imagem 4">
            <a:extLst>
              <a:ext uri="{FF2B5EF4-FFF2-40B4-BE49-F238E27FC236}">
                <a16:creationId xmlns:a16="http://schemas.microsoft.com/office/drawing/2014/main" id="{59907F2B-8D5B-4EAD-9624-9755C6451A1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1483" b="28195"/>
          <a:stretch/>
        </p:blipFill>
        <p:spPr>
          <a:xfrm>
            <a:off x="633999" y="1223088"/>
            <a:ext cx="6912217" cy="3888141"/>
          </a:xfrm>
          <a:prstGeom prst="rect">
            <a:avLst/>
          </a:prstGeom>
        </p:spPr>
      </p:pic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BA22713B-ABB6-4391-97F9-0449A2B9B6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209305" y="4294754"/>
            <a:ext cx="320040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8D4480B4-953D-41FA-9052-09AB3A026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400800"/>
            <a:ext cx="12192000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4856288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990D0034-F768-41E7-85D4-F38C4DE857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194476AD-986F-4379-A420-F4052D8EF3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078" y="516836"/>
            <a:ext cx="3100136" cy="1960234"/>
          </a:xfrm>
        </p:spPr>
        <p:txBody>
          <a:bodyPr>
            <a:normAutofit/>
          </a:bodyPr>
          <a:lstStyle/>
          <a:p>
            <a:r>
              <a:rPr lang="en-GB" sz="3000" dirty="0">
                <a:solidFill>
                  <a:srgbClr val="BF9989"/>
                </a:solidFill>
              </a:rPr>
              <a:t>PAEF – Brief background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A0A5CF6-407C-4691-8122-49DF69D00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90927" y="2633962"/>
            <a:ext cx="283464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E0219B70-3F86-49CB-93CD-CAC026984A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2371" y="2790855"/>
            <a:ext cx="3084844" cy="3311766"/>
          </a:xfrm>
        </p:spPr>
        <p:txBody>
          <a:bodyPr vert="horz" lIns="0" tIns="45720" rIns="0" bIns="45720" rtlCol="0" anchor="t">
            <a:normAutofit/>
          </a:bodyPr>
          <a:lstStyle/>
          <a:p>
            <a:pPr>
              <a:buFont typeface="Arial" panose="020F0502020204030204" pitchFamily="34" charset="0"/>
              <a:buChar char="•"/>
            </a:pPr>
            <a:r>
              <a:rPr lang="en-US" sz="1600" dirty="0"/>
              <a:t>What is an economic viability analysis?</a:t>
            </a:r>
            <a:endParaRPr lang="pt-BR" dirty="0"/>
          </a:p>
          <a:p>
            <a:pPr>
              <a:buFont typeface="Arial" panose="020F0502020204030204" pitchFamily="34" charset="0"/>
              <a:buChar char="•"/>
            </a:pPr>
            <a:r>
              <a:rPr lang="en-US" sz="1600" dirty="0"/>
              <a:t>To carry out reliable analysis, it is necessary to follow several steps;</a:t>
            </a:r>
          </a:p>
          <a:p>
            <a:pPr>
              <a:buFont typeface="Arial" panose="020F0502020204030204" pitchFamily="34" charset="0"/>
              <a:buChar char="•"/>
            </a:pPr>
            <a:r>
              <a:rPr lang="en-US" sz="1600" dirty="0"/>
              <a:t>PAEF will then read the info based on KPIs previously registered;</a:t>
            </a:r>
          </a:p>
          <a:p>
            <a:pPr marL="383540" lvl="1">
              <a:buFont typeface="Arial" panose="020F0502020204030204" pitchFamily="34" charset="0"/>
              <a:buChar char="•"/>
            </a:pPr>
            <a:r>
              <a:rPr lang="en-US" sz="1400" dirty="0"/>
              <a:t>Point out economic viability of the investment plan.</a:t>
            </a:r>
          </a:p>
        </p:txBody>
      </p:sp>
      <p:pic>
        <p:nvPicPr>
          <p:cNvPr id="4" name="Imagem 4" descr="Diagrama&#10;&#10;Descrição gerada automaticamente">
            <a:extLst>
              <a:ext uri="{FF2B5EF4-FFF2-40B4-BE49-F238E27FC236}">
                <a16:creationId xmlns:a16="http://schemas.microsoft.com/office/drawing/2014/main" id="{07B99E53-B371-4127-897C-D2992892F12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26" r="-1" b="-1"/>
          <a:stretch/>
        </p:blipFill>
        <p:spPr>
          <a:xfrm>
            <a:off x="4080728" y="10"/>
            <a:ext cx="8111272" cy="6857990"/>
          </a:xfrm>
          <a:prstGeom prst="rect">
            <a:avLst/>
          </a:prstGeom>
        </p:spPr>
      </p:pic>
      <p:pic>
        <p:nvPicPr>
          <p:cNvPr id="5" name="Imagem 5" descr="Interface gráfica do usuário&#10;&#10;Descrição gerada automaticamente">
            <a:extLst>
              <a:ext uri="{FF2B5EF4-FFF2-40B4-BE49-F238E27FC236}">
                <a16:creationId xmlns:a16="http://schemas.microsoft.com/office/drawing/2014/main" id="{6208D546-40E5-49B4-96B5-534DECD738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38517" y="6438220"/>
            <a:ext cx="1415143" cy="390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98473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9E3965E-AC41-4711-9D10-E25ABB132D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F5DC8C3-BA5F-4EED-BB9A-A14272BD82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0AF4F2BA-3C03-4E2C-8ABC-0949B61B3C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Graph on document with pen">
            <a:extLst>
              <a:ext uri="{FF2B5EF4-FFF2-40B4-BE49-F238E27FC236}">
                <a16:creationId xmlns:a16="http://schemas.microsoft.com/office/drawing/2014/main" id="{F303745E-2BCA-4A44-A470-CD0A53ADE58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t="983" r="-2" b="14619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4B986F88-1433-4AF7-AF71-41A89DC93F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7602"/>
            <a:ext cx="12191999" cy="3162146"/>
          </a:xfrm>
          <a:prstGeom prst="rect">
            <a:avLst/>
          </a:prstGeom>
          <a:gradFill flip="none" rotWithShape="1">
            <a:gsLst>
              <a:gs pos="46064">
                <a:srgbClr val="000000">
                  <a:alpha val="30000"/>
                </a:srgbClr>
              </a:gs>
              <a:gs pos="68000">
                <a:srgbClr val="000000">
                  <a:alpha val="20000"/>
                </a:srgbClr>
              </a:gs>
              <a:gs pos="0">
                <a:schemeClr val="tx1">
                  <a:alpha val="0"/>
                </a:schemeClr>
              </a:gs>
              <a:gs pos="26000">
                <a:schemeClr val="tx1">
                  <a:alpha val="20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3AA35E2-E1EE-4F7F-82BF-1DBFD84839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8000">
                <a:solidFill>
                  <a:srgbClr val="FFFFFF"/>
                </a:solidFill>
              </a:rPr>
              <a:t>PAEF KPIs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07787ED-5EDC-4C54-AD87-55B60D0FE3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A44FFD5D-B985-4624-BBCD-50AD2E1686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307" y="6400798"/>
            <a:ext cx="12188952" cy="457201"/>
          </a:xfrm>
          <a:prstGeom prst="rect">
            <a:avLst/>
          </a:prstGeom>
          <a:gradFill>
            <a:gsLst>
              <a:gs pos="61000">
                <a:srgbClr val="000000">
                  <a:alpha val="10000"/>
                </a:srgbClr>
              </a:gs>
              <a:gs pos="7000">
                <a:schemeClr val="tx1">
                  <a:alpha val="0"/>
                </a:schemeClr>
              </a:gs>
              <a:gs pos="100000">
                <a:schemeClr val="tx1">
                  <a:alpha val="4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m 5" descr="Interface gráfica do usuário&#10;&#10;Descrição gerada automaticamente">
            <a:extLst>
              <a:ext uri="{FF2B5EF4-FFF2-40B4-BE49-F238E27FC236}">
                <a16:creationId xmlns:a16="http://schemas.microsoft.com/office/drawing/2014/main" id="{AB4C7DFB-A4D5-425B-89E6-F809B6FA17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38517" y="6438220"/>
            <a:ext cx="1415143" cy="390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1563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C8DD82D3-D002-45B0-B16A-82B3DA4EFD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21F2008F-2C1A-476D-811F-69449318ED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8" y="643467"/>
            <a:ext cx="3073550" cy="5126203"/>
          </a:xfrm>
        </p:spPr>
        <p:txBody>
          <a:bodyPr anchor="ctr">
            <a:normAutofit/>
          </a:bodyPr>
          <a:lstStyle/>
          <a:p>
            <a:pPr algn="r"/>
            <a:r>
              <a:rPr lang="en-GB" sz="3600" dirty="0"/>
              <a:t>MAR – Minimum Attractiveness Rate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F09C252-16FE-4557-AD6D-BB5CA77349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042052" y="1778497"/>
            <a:ext cx="0" cy="3200400"/>
          </a:xfrm>
          <a:prstGeom prst="line">
            <a:avLst/>
          </a:prstGeom>
          <a:ln w="19050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9AE709B-1866-4CCB-B98A-F8DBC6D041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63786" y="621697"/>
            <a:ext cx="6791894" cy="5147973"/>
          </a:xfrm>
        </p:spPr>
        <p:txBody>
          <a:bodyPr anchor="ctr">
            <a:normAutofit/>
          </a:bodyPr>
          <a:lstStyle/>
          <a:p>
            <a:pPr>
              <a:buClr>
                <a:srgbClr val="BF9989"/>
              </a:buClr>
              <a:buFont typeface="Arial" panose="020F0502020204030204" pitchFamily="34" charset="0"/>
              <a:buChar char="•"/>
            </a:pPr>
            <a:r>
              <a:rPr lang="en-GB" dirty="0"/>
              <a:t>Estimated Payback (years);</a:t>
            </a:r>
          </a:p>
          <a:p>
            <a:pPr>
              <a:buClr>
                <a:srgbClr val="BF9989"/>
              </a:buClr>
              <a:buFont typeface="Arial" panose="020F0502020204030204" pitchFamily="34" charset="0"/>
              <a:buChar char="•"/>
            </a:pPr>
            <a:r>
              <a:rPr lang="en-GB" dirty="0"/>
              <a:t>NPV – Net Present value;</a:t>
            </a:r>
          </a:p>
          <a:p>
            <a:pPr>
              <a:buClr>
                <a:srgbClr val="BF9989"/>
              </a:buClr>
              <a:buFont typeface="Arial" panose="020F0502020204030204" pitchFamily="34" charset="0"/>
              <a:buChar char="•"/>
            </a:pPr>
            <a:r>
              <a:rPr lang="en-GB" dirty="0"/>
              <a:t>IRR – Internal Rate of Return;</a:t>
            </a:r>
          </a:p>
          <a:p>
            <a:pPr>
              <a:buClr>
                <a:srgbClr val="BF9989"/>
              </a:buClr>
              <a:buFont typeface="Arial" panose="020F0502020204030204" pitchFamily="34" charset="0"/>
              <a:buChar char="•"/>
            </a:pPr>
            <a:r>
              <a:rPr lang="en-GB" dirty="0"/>
              <a:t>Profitability index.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4552793-7DFF-4EC7-AC69-D34A75D018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400800"/>
            <a:ext cx="12192000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" name="Imagem 5" descr="Interface gráfica do usuário&#10;&#10;Descrição gerada automaticamente">
            <a:extLst>
              <a:ext uri="{FF2B5EF4-FFF2-40B4-BE49-F238E27FC236}">
                <a16:creationId xmlns:a16="http://schemas.microsoft.com/office/drawing/2014/main" id="{1E6B4D77-4E61-4450-983F-2D0429295C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38517" y="6438220"/>
            <a:ext cx="1415143" cy="390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47921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9E3965E-AC41-4711-9D10-E25ABB132D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F5DC8C3-BA5F-4EED-BB9A-A14272BD82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0AF4F2BA-3C03-4E2C-8ABC-0949B61B3C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Metalen onderdelen van het spel boter kaas en eieren">
            <a:extLst>
              <a:ext uri="{FF2B5EF4-FFF2-40B4-BE49-F238E27FC236}">
                <a16:creationId xmlns:a16="http://schemas.microsoft.com/office/drawing/2014/main" id="{32D01B9B-3225-4C60-91AC-057251793C6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</a:blip>
          <a:srcRect t="19874" r="-2" b="5174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901CF02D-3E18-47A0-A80F-4E25A3E02B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8000">
                <a:solidFill>
                  <a:srgbClr val="FFFFFF"/>
                </a:solidFill>
              </a:rPr>
              <a:t>PAEF </a:t>
            </a:r>
            <a:r>
              <a:rPr lang="en-US" sz="8000" i="1">
                <a:solidFill>
                  <a:srgbClr val="FFFFFF"/>
                </a:solidFill>
              </a:rPr>
              <a:t>modus operandi</a:t>
            </a:r>
            <a:endParaRPr lang="en-US" sz="8000">
              <a:solidFill>
                <a:srgbClr val="FFFFFF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07787ED-5EDC-4C54-AD87-55B60D0FE3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!!footer rectangle">
            <a:extLst>
              <a:ext uri="{FF2B5EF4-FFF2-40B4-BE49-F238E27FC236}">
                <a16:creationId xmlns:a16="http://schemas.microsoft.com/office/drawing/2014/main" id="{B40A8CA7-7D5A-43B0-A1A0-B558ECA9E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" name="Imagem 5" descr="Interface gráfica do usuário&#10;&#10;Descrição gerada automaticamente">
            <a:extLst>
              <a:ext uri="{FF2B5EF4-FFF2-40B4-BE49-F238E27FC236}">
                <a16:creationId xmlns:a16="http://schemas.microsoft.com/office/drawing/2014/main" id="{A0684D59-B41D-4913-9C93-B5A791020E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38517" y="6438220"/>
            <a:ext cx="1415143" cy="390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47227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9" name="Rectangle 41">
            <a:extLst>
              <a:ext uri="{FF2B5EF4-FFF2-40B4-BE49-F238E27FC236}">
                <a16:creationId xmlns:a16="http://schemas.microsoft.com/office/drawing/2014/main" id="{C8DD82D3-D002-45B0-B16A-82B3DA4EFD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4CA8E5EA-D0C7-4C0A-B934-1DA5602834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8" y="643467"/>
            <a:ext cx="3073550" cy="512620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/>
              <a:t>Risk Analysis</a:t>
            </a:r>
          </a:p>
        </p:txBody>
      </p:sp>
      <p:cxnSp>
        <p:nvCxnSpPr>
          <p:cNvPr id="40" name="Straight Connector 43">
            <a:extLst>
              <a:ext uri="{FF2B5EF4-FFF2-40B4-BE49-F238E27FC236}">
                <a16:creationId xmlns:a16="http://schemas.microsoft.com/office/drawing/2014/main" id="{9F09C252-16FE-4557-AD6D-BB5CA77349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042052" y="1778497"/>
            <a:ext cx="0" cy="3200400"/>
          </a:xfrm>
          <a:prstGeom prst="line">
            <a:avLst/>
          </a:prstGeom>
          <a:ln w="19050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0161EAAF-0F22-4EEE-8D43-233E017CCF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63786" y="621697"/>
            <a:ext cx="6791894" cy="5147973"/>
          </a:xfrm>
        </p:spPr>
        <p:txBody>
          <a:bodyPr anchor="ctr">
            <a:normAutofit lnSpcReduction="10000"/>
          </a:bodyPr>
          <a:lstStyle/>
          <a:p>
            <a:pPr>
              <a:buFont typeface="Arial" panose="020F0502020204030204" pitchFamily="34" charset="0"/>
              <a:buChar char="•"/>
            </a:pPr>
            <a:endParaRPr lang="pt-BR" dirty="0"/>
          </a:p>
          <a:p>
            <a:pPr>
              <a:buFont typeface="Arial" panose="020F0502020204030204" pitchFamily="34" charset="0"/>
              <a:buChar char="•"/>
            </a:pPr>
            <a:endParaRPr lang="pt-BR" dirty="0"/>
          </a:p>
          <a:p>
            <a:pPr>
              <a:buFont typeface="Arial" panose="020F0502020204030204" pitchFamily="34" charset="0"/>
              <a:buChar char="•"/>
            </a:pPr>
            <a:endParaRPr lang="pt-BR" dirty="0"/>
          </a:p>
          <a:p>
            <a:pPr>
              <a:buFont typeface="Arial" panose="020F0502020204030204" pitchFamily="34" charset="0"/>
              <a:buChar char="•"/>
            </a:pPr>
            <a:endParaRPr lang="pt-BR" dirty="0"/>
          </a:p>
          <a:p>
            <a:pPr>
              <a:buFont typeface="Arial" panose="020F0502020204030204" pitchFamily="34" charset="0"/>
              <a:buChar char="•"/>
            </a:pPr>
            <a:endParaRPr lang="pt-BR" dirty="0"/>
          </a:p>
          <a:p>
            <a:pPr>
              <a:buFont typeface="Arial" panose="020F0502020204030204" pitchFamily="34" charset="0"/>
              <a:buChar char="•"/>
            </a:pPr>
            <a:r>
              <a:rPr lang="pt-BR" dirty="0"/>
              <a:t>Register </a:t>
            </a:r>
            <a:r>
              <a:rPr lang="pt-BR" dirty="0" err="1"/>
              <a:t>infos</a:t>
            </a:r>
            <a:r>
              <a:rPr lang="pt-BR" dirty="0"/>
              <a:t> </a:t>
            </a:r>
            <a:r>
              <a:rPr lang="pt-BR" dirty="0" err="1"/>
              <a:t>such</a:t>
            </a:r>
            <a:r>
              <a:rPr lang="pt-BR" dirty="0"/>
              <a:t> as:</a:t>
            </a:r>
          </a:p>
          <a:p>
            <a:pPr marL="383540" lvl="1">
              <a:buFont typeface="Arial" panose="020F0502020204030204" pitchFamily="34" charset="0"/>
              <a:buChar char="•"/>
            </a:pPr>
            <a:r>
              <a:rPr lang="pt-BR" dirty="0" err="1"/>
              <a:t>Climate</a:t>
            </a:r>
            <a:r>
              <a:rPr lang="pt-BR" dirty="0"/>
              <a:t> </a:t>
            </a:r>
            <a:r>
              <a:rPr lang="pt-BR" dirty="0" err="1"/>
              <a:t>conditions</a:t>
            </a:r>
            <a:r>
              <a:rPr lang="pt-BR" dirty="0"/>
              <a:t>;</a:t>
            </a:r>
          </a:p>
          <a:p>
            <a:pPr marL="383540" lvl="1">
              <a:buFont typeface="Arial" panose="020F0502020204030204" pitchFamily="34" charset="0"/>
              <a:buChar char="•"/>
            </a:pPr>
            <a:r>
              <a:rPr lang="pt-BR" dirty="0" err="1"/>
              <a:t>Technical</a:t>
            </a:r>
            <a:r>
              <a:rPr lang="pt-BR" dirty="0"/>
              <a:t> </a:t>
            </a:r>
            <a:r>
              <a:rPr lang="pt-BR" dirty="0" err="1"/>
              <a:t>Knowledge</a:t>
            </a:r>
            <a:r>
              <a:rPr lang="pt-BR" dirty="0"/>
              <a:t>;</a:t>
            </a:r>
            <a:endParaRPr lang="pt-BR"/>
          </a:p>
          <a:p>
            <a:pPr marL="383540" lvl="1">
              <a:buFont typeface="Arial" panose="020F0502020204030204" pitchFamily="34" charset="0"/>
              <a:buChar char="•"/>
            </a:pPr>
            <a:r>
              <a:rPr lang="pt-BR" dirty="0" err="1"/>
              <a:t>Prices</a:t>
            </a:r>
            <a:r>
              <a:rPr lang="pt-BR" dirty="0"/>
              <a:t> </a:t>
            </a:r>
            <a:r>
              <a:rPr lang="pt-BR" dirty="0" err="1"/>
              <a:t>and</a:t>
            </a:r>
            <a:r>
              <a:rPr lang="pt-BR" dirty="0"/>
              <a:t> </a:t>
            </a:r>
            <a:r>
              <a:rPr lang="pt-BR" dirty="0" err="1"/>
              <a:t>competition</a:t>
            </a:r>
            <a:r>
              <a:rPr lang="pt-BR" dirty="0"/>
              <a:t>.</a:t>
            </a:r>
          </a:p>
          <a:p>
            <a:pPr marL="383540" lvl="1">
              <a:buFont typeface="Arial" panose="020F0502020204030204" pitchFamily="34" charset="0"/>
              <a:buChar char="•"/>
            </a:pPr>
            <a:endParaRPr lang="pt-BR" dirty="0"/>
          </a:p>
          <a:p>
            <a:pPr>
              <a:buClr>
                <a:srgbClr val="BF9989"/>
              </a:buClr>
              <a:buFont typeface="Arial" panose="020F0502020204030204" pitchFamily="34" charset="0"/>
              <a:buChar char="•"/>
            </a:pPr>
            <a:r>
              <a:rPr lang="pt-BR" dirty="0"/>
              <a:t>PAEF </a:t>
            </a:r>
            <a:r>
              <a:rPr lang="pt-BR" dirty="0" err="1"/>
              <a:t>will</a:t>
            </a:r>
            <a:r>
              <a:rPr lang="pt-BR" dirty="0"/>
              <a:t> </a:t>
            </a:r>
            <a:r>
              <a:rPr lang="pt-BR" dirty="0" err="1"/>
              <a:t>stablish</a:t>
            </a:r>
            <a:r>
              <a:rPr lang="pt-BR" dirty="0"/>
              <a:t> TMA as "</a:t>
            </a:r>
            <a:r>
              <a:rPr lang="pt-BR" dirty="0" err="1"/>
              <a:t>risk</a:t>
            </a:r>
            <a:r>
              <a:rPr lang="pt-BR" dirty="0"/>
              <a:t> index";</a:t>
            </a:r>
          </a:p>
          <a:p>
            <a:pPr marL="383540" lvl="1">
              <a:buFont typeface="Arial" panose="020F0502020204030204" pitchFamily="34" charset="0"/>
              <a:buChar char="•"/>
            </a:pPr>
            <a:r>
              <a:rPr lang="pt-BR" dirty="0" err="1"/>
              <a:t>Ranging</a:t>
            </a:r>
            <a:r>
              <a:rPr lang="pt-BR" dirty="0"/>
              <a:t> </a:t>
            </a:r>
            <a:r>
              <a:rPr lang="pt-BR" dirty="0" err="1"/>
              <a:t>from</a:t>
            </a:r>
            <a:r>
              <a:rPr lang="pt-BR" dirty="0"/>
              <a:t> 10% </a:t>
            </a:r>
            <a:r>
              <a:rPr lang="pt-BR" dirty="0" err="1"/>
              <a:t>to</a:t>
            </a:r>
            <a:r>
              <a:rPr lang="pt-BR" dirty="0"/>
              <a:t> 18%.</a:t>
            </a:r>
          </a:p>
          <a:p>
            <a:pPr marL="383540" lvl="1">
              <a:buFont typeface="Arial" panose="020F0502020204030204" pitchFamily="34" charset="0"/>
              <a:buChar char="•"/>
            </a:pPr>
            <a:endParaRPr lang="pt-BR" dirty="0"/>
          </a:p>
          <a:p>
            <a:pPr>
              <a:buClr>
                <a:srgbClr val="BF9989"/>
              </a:buClr>
              <a:buFont typeface="Arial" panose="020F0502020204030204" pitchFamily="34" charset="0"/>
              <a:buChar char="•"/>
            </a:pPr>
            <a:endParaRPr lang="pt-BR" dirty="0"/>
          </a:p>
          <a:p>
            <a:pPr marL="383540" lvl="1">
              <a:buFont typeface="Arial" panose="020F0502020204030204" pitchFamily="34" charset="0"/>
              <a:buChar char="•"/>
            </a:pPr>
            <a:endParaRPr lang="pt-BR"/>
          </a:p>
          <a:p>
            <a:pPr marL="383540" lvl="1"/>
            <a:endParaRPr lang="pt-BR"/>
          </a:p>
          <a:p>
            <a:pPr marL="383540" lvl="1"/>
            <a:endParaRPr lang="pt-BR"/>
          </a:p>
          <a:p>
            <a:pPr marL="383540" lvl="1"/>
            <a:endParaRPr lang="pt-BR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14552793-7DFF-4EC7-AC69-D34A75D018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400800"/>
            <a:ext cx="12192000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" name="Imagem 5" descr="Interface gráfica do usuário&#10;&#10;Descrição gerada automaticamente">
            <a:extLst>
              <a:ext uri="{FF2B5EF4-FFF2-40B4-BE49-F238E27FC236}">
                <a16:creationId xmlns:a16="http://schemas.microsoft.com/office/drawing/2014/main" id="{E0EEE94C-4106-40CF-970B-34008825E9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38517" y="6438220"/>
            <a:ext cx="1415143" cy="390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79895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27">
            <a:extLst>
              <a:ext uri="{FF2B5EF4-FFF2-40B4-BE49-F238E27FC236}">
                <a16:creationId xmlns:a16="http://schemas.microsoft.com/office/drawing/2014/main" id="{C8DD82D3-D002-45B0-B16A-82B3DA4EFD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4CA8E5EA-D0C7-4C0A-B934-1DA5602834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9047" y="643466"/>
            <a:ext cx="2771273" cy="54704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600"/>
              <a:t>Risk Analysis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9F09C252-16FE-4557-AD6D-BB5CA77349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042053" y="1778497"/>
            <a:ext cx="0" cy="3200400"/>
          </a:xfrm>
          <a:prstGeom prst="line">
            <a:avLst/>
          </a:prstGeom>
          <a:ln w="19050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F47E0E00-9D67-344A-A1AC-457490DE20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572" y="115266"/>
            <a:ext cx="9926856" cy="6627468"/>
          </a:xfrm>
        </p:spPr>
      </p:pic>
    </p:spTree>
    <p:extLst>
      <p:ext uri="{BB962C8B-B14F-4D97-AF65-F5344CB8AC3E}">
        <p14:creationId xmlns:p14="http://schemas.microsoft.com/office/powerpoint/2010/main" val="312138025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tint val="90000"/>
            <a:shade val="97000"/>
            <a:satMod val="13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F5FE1B2C-7BC1-4AE2-9A50-2A4A70A9D6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97E8244A-2C81-4C0E-A929-3EC8EFF355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458724" y="457200"/>
            <a:ext cx="11274552" cy="5943600"/>
          </a:xfrm>
          <a:prstGeom prst="rect">
            <a:avLst/>
          </a:prstGeom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ACE8668D-13D6-4855-8CD1-60DAC9BE0A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8749" y="963997"/>
            <a:ext cx="3787457" cy="4938361"/>
          </a:xfrm>
        </p:spPr>
        <p:txBody>
          <a:bodyPr anchor="ctr">
            <a:normAutofit/>
          </a:bodyPr>
          <a:lstStyle/>
          <a:p>
            <a:pPr algn="r"/>
            <a:r>
              <a:rPr lang="en-GB" dirty="0"/>
              <a:t>General Information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2CC3441-26B3-4381-B3DF-8AE3C288BC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971974" y="2057399"/>
            <a:ext cx="0" cy="274320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1A23778-3469-483B-AEFB-7406C8126B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1798" y="963507"/>
            <a:ext cx="5968181" cy="4938851"/>
          </a:xfrm>
        </p:spPr>
        <p:txBody>
          <a:bodyPr anchor="ctr">
            <a:normAutofit/>
          </a:bodyPr>
          <a:lstStyle/>
          <a:p>
            <a:pPr>
              <a:buFont typeface="Arial" panose="020F0502020204030204" pitchFamily="34" charset="0"/>
              <a:buChar char="•"/>
            </a:pPr>
            <a:endParaRPr lang="en-GB" dirty="0"/>
          </a:p>
          <a:p>
            <a:pPr>
              <a:buFont typeface="Arial" panose="020F0502020204030204" pitchFamily="34" charset="0"/>
              <a:buChar char="•"/>
            </a:pPr>
            <a:r>
              <a:rPr lang="en-GB" dirty="0"/>
              <a:t>Register capital and detailed information;</a:t>
            </a:r>
          </a:p>
          <a:p>
            <a:pPr marL="383540" lvl="1">
              <a:buFont typeface="Arial" panose="020F0502020204030204" pitchFamily="34" charset="0"/>
              <a:buChar char="•"/>
            </a:pPr>
            <a:r>
              <a:rPr lang="en-GB" dirty="0"/>
              <a:t>From general costs to taxes;</a:t>
            </a:r>
          </a:p>
          <a:p>
            <a:pPr marL="383540" lvl="1">
              <a:buFont typeface="Arial" panose="020F0502020204030204" pitchFamily="34" charset="0"/>
              <a:buChar char="•"/>
            </a:pPr>
            <a:r>
              <a:rPr lang="en-GB" dirty="0"/>
              <a:t>Type of activity;</a:t>
            </a:r>
          </a:p>
          <a:p>
            <a:pPr marL="383540" lvl="1">
              <a:buFont typeface="Arial" panose="020F0502020204030204" pitchFamily="34" charset="0"/>
              <a:buChar char="•"/>
            </a:pPr>
            <a:r>
              <a:rPr lang="en-GB" dirty="0"/>
              <a:t>Analysis interval;</a:t>
            </a:r>
          </a:p>
          <a:p>
            <a:pPr marL="383540" lvl="1">
              <a:buFont typeface="Arial" panose="020F0502020204030204" pitchFamily="34" charset="0"/>
              <a:buChar char="•"/>
            </a:pPr>
            <a:r>
              <a:rPr lang="en-GB" dirty="0"/>
              <a:t>Etc.</a:t>
            </a:r>
          </a:p>
          <a:p>
            <a:pPr>
              <a:buClr>
                <a:srgbClr val="BF9989"/>
              </a:buClr>
            </a:pPr>
            <a:endParaRPr lang="en-GB" dirty="0"/>
          </a:p>
        </p:txBody>
      </p:sp>
      <p:pic>
        <p:nvPicPr>
          <p:cNvPr id="4" name="Imagem 5" descr="Interface gráfica do usuário&#10;&#10;Descrição gerada automaticamente">
            <a:extLst>
              <a:ext uri="{FF2B5EF4-FFF2-40B4-BE49-F238E27FC236}">
                <a16:creationId xmlns:a16="http://schemas.microsoft.com/office/drawing/2014/main" id="{278D5EDC-390A-411A-ADF0-47CFE80DAE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38517" y="6438220"/>
            <a:ext cx="1415143" cy="390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844011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VTI">
  <a:themeElements>
    <a:clrScheme name="AnalogousFromLightSeedRightStep">
      <a:dk1>
        <a:srgbClr val="000000"/>
      </a:dk1>
      <a:lt1>
        <a:srgbClr val="FFFFFF"/>
      </a:lt1>
      <a:dk2>
        <a:srgbClr val="412D24"/>
      </a:dk2>
      <a:lt2>
        <a:srgbClr val="E2E6E8"/>
      </a:lt2>
      <a:accent1>
        <a:srgbClr val="BF9989"/>
      </a:accent1>
      <a:accent2>
        <a:srgbClr val="AFA078"/>
      </a:accent2>
      <a:accent3>
        <a:srgbClr val="A1A77E"/>
      </a:accent3>
      <a:accent4>
        <a:srgbClr val="8DAA74"/>
      </a:accent4>
      <a:accent5>
        <a:srgbClr val="83AC81"/>
      </a:accent5>
      <a:accent6>
        <a:srgbClr val="77AE8C"/>
      </a:accent6>
      <a:hlink>
        <a:srgbClr val="5E899C"/>
      </a:hlink>
      <a:folHlink>
        <a:srgbClr val="7F7F7F"/>
      </a:folHlink>
    </a:clrScheme>
    <a:fontScheme name="Retrospect">
      <a:majorFont>
        <a:latin typeface="Avenir Next LT Pro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venir Next LT Pro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VTI" id="{ABE3C30C-0FC0-4450-828E-52DE70F1BCCB}" vid="{A6E2497D-935A-4CFD-B9FD-6DCB15FA68B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283</Words>
  <Application>Microsoft Macintosh PowerPoint</Application>
  <PresentationFormat>Widescreen</PresentationFormat>
  <Paragraphs>63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Arial,Sans-Serif</vt:lpstr>
      <vt:lpstr>Arial</vt:lpstr>
      <vt:lpstr>Avenir Next LT Pro</vt:lpstr>
      <vt:lpstr>Avenir Next LT Pro Light</vt:lpstr>
      <vt:lpstr>Calibri</vt:lpstr>
      <vt:lpstr>RetrospectVTI</vt:lpstr>
      <vt:lpstr>PAEF</vt:lpstr>
      <vt:lpstr>PAEF – Brief Background</vt:lpstr>
      <vt:lpstr>PAEF – Brief background</vt:lpstr>
      <vt:lpstr>PAEF KPIs</vt:lpstr>
      <vt:lpstr>MAR – Minimum Attractiveness Rate</vt:lpstr>
      <vt:lpstr>PAEF modus operandi</vt:lpstr>
      <vt:lpstr>Risk Analysis</vt:lpstr>
      <vt:lpstr>Risk Analysis</vt:lpstr>
      <vt:lpstr>General Information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Analysis Results</vt:lpstr>
      <vt:lpstr>Results</vt:lpstr>
      <vt:lpstr>PowerPoint Presentation</vt:lpstr>
      <vt:lpstr>User-friendly and safe platform</vt:lpstr>
      <vt:lpstr>Highly innovative platform</vt:lpstr>
      <vt:lpstr>Adalto Rafael N. Silva M&amp;E Manager Semear International Programme adalto.rafael@iica.int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/>
  <cp:lastModifiedBy>Adalto Rafael</cp:lastModifiedBy>
  <cp:revision>372</cp:revision>
  <dcterms:created xsi:type="dcterms:W3CDTF">2021-09-20T18:04:02Z</dcterms:created>
  <dcterms:modified xsi:type="dcterms:W3CDTF">2021-09-23T17:52:37Z</dcterms:modified>
</cp:coreProperties>
</file>